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6"/>
  </p:notesMasterIdLst>
  <p:sldIdLst>
    <p:sldId id="343" r:id="rId2"/>
    <p:sldId id="344" r:id="rId3"/>
    <p:sldId id="352" r:id="rId4"/>
    <p:sldId id="35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Muellner" initials="PM" lastIdx="1" clrIdx="0">
    <p:extLst>
      <p:ext uri="{19B8F6BF-5375-455C-9EA6-DF929625EA0E}">
        <p15:presenceInfo xmlns:p15="http://schemas.microsoft.com/office/powerpoint/2012/main" userId="Petra Muellner" providerId="None"/>
      </p:ext>
    </p:extLst>
  </p:cmAuthor>
  <p:cmAuthor id="2" name="Anna" initials="A" lastIdx="1" clrIdx="1">
    <p:extLst>
      <p:ext uri="{19B8F6BF-5375-455C-9EA6-DF929625EA0E}">
        <p15:presenceInfo xmlns:p15="http://schemas.microsoft.com/office/powerpoint/2012/main" userId="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E6A"/>
    <a:srgbClr val="05515E"/>
    <a:srgbClr val="00ADD8"/>
    <a:srgbClr val="444444"/>
    <a:srgbClr val="CAE8CB"/>
    <a:srgbClr val="C1B084"/>
    <a:srgbClr val="EDEDED"/>
    <a:srgbClr val="91C61E"/>
    <a:srgbClr val="00ADFF"/>
    <a:srgbClr val="00A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90" autoAdjust="0"/>
  </p:normalViewPr>
  <p:slideViewPr>
    <p:cSldViewPr snapToGrid="0">
      <p:cViewPr varScale="1">
        <p:scale>
          <a:sx n="107" d="100"/>
          <a:sy n="107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03271-FF5F-4227-A2FC-750C6BFD00FF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3AF6-C17D-4522-8338-D8F211C169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992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3AF6-C17D-4522-8338-D8F211C169A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622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092856C-EDB8-46AC-8DA8-21368C2C5D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71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150F00-81C4-4525-92BD-95486300D407}"/>
              </a:ext>
            </a:extLst>
          </p:cNvPr>
          <p:cNvSpPr/>
          <p:nvPr userDrawn="1"/>
        </p:nvSpPr>
        <p:spPr>
          <a:xfrm>
            <a:off x="-1" y="857"/>
            <a:ext cx="12192000" cy="6857143"/>
          </a:xfrm>
          <a:prstGeom prst="rect">
            <a:avLst/>
          </a:prstGeom>
          <a:gradFill>
            <a:gsLst>
              <a:gs pos="0">
                <a:srgbClr val="05515E">
                  <a:alpha val="20000"/>
                </a:srgbClr>
              </a:gs>
              <a:gs pos="47000">
                <a:srgbClr val="01515E">
                  <a:alpha val="80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BCED00-FA86-47A0-A7FB-C8A7E543DB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8937" y="3207588"/>
            <a:ext cx="5472113" cy="694026"/>
          </a:xfrm>
        </p:spPr>
        <p:txBody>
          <a:bodyPr lIns="0" tIns="0" rIns="0" bIns="0" anchor="t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AU" sz="2400" dirty="0">
                <a:solidFill>
                  <a:srgbClr val="444444"/>
                </a:solidFill>
              </a:rPr>
              <a:t>Subtitle goes here</a:t>
            </a:r>
            <a:endParaRPr lang="en-NZ" sz="2400" dirty="0">
              <a:solidFill>
                <a:srgbClr val="444444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3F9F19B-B07A-4C55-B5FB-87B8654D1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04018" y="6214036"/>
            <a:ext cx="1521112" cy="3787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B5139A-88EF-4502-A85F-94C05104C61E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79198"/>
            <a:ext cx="15446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32764E-69AC-4527-A6CD-232140598D61}"/>
              </a:ext>
            </a:extLst>
          </p:cNvPr>
          <p:cNvCxnSpPr>
            <a:cxnSpLocks/>
          </p:cNvCxnSpPr>
          <p:nvPr userDrawn="1"/>
        </p:nvCxnSpPr>
        <p:spPr>
          <a:xfrm>
            <a:off x="2390776" y="1579198"/>
            <a:ext cx="5468937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9DD736-8F52-4BE4-A2E4-C02289049D2E}"/>
              </a:ext>
            </a:extLst>
          </p:cNvPr>
          <p:cNvCxnSpPr>
            <a:cxnSpLocks/>
          </p:cNvCxnSpPr>
          <p:nvPr userDrawn="1"/>
        </p:nvCxnSpPr>
        <p:spPr>
          <a:xfrm>
            <a:off x="2387600" y="6084069"/>
            <a:ext cx="93964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05BF7-A79E-4C2C-9FA8-84B88C174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9607" y="1865313"/>
            <a:ext cx="5468938" cy="1120775"/>
          </a:xfrm>
        </p:spPr>
        <p:txBody>
          <a:bodyPr lIns="0" tIns="0" rIns="0" bIns="0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0BCCC2D-1415-41DD-BC6A-B9CB32B85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0947" y="6370512"/>
            <a:ext cx="3524250" cy="222250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Presenter Name</a:t>
            </a:r>
            <a:endParaRPr lang="en-NZ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1B088E-5C3E-4153-A706-A6D3DA54A9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650" y="1866977"/>
            <a:ext cx="1544637" cy="379412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Client, Conference,</a:t>
            </a:r>
          </a:p>
          <a:p>
            <a:pPr lvl="0"/>
            <a:r>
              <a:rPr lang="en-US" dirty="0"/>
              <a:t>Date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69169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EC4A-5D94-4016-8AF3-67D70A129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0778" y="1089025"/>
            <a:ext cx="7413622" cy="443198"/>
          </a:xfrm>
        </p:spPr>
        <p:txBody>
          <a:bodyPr wrap="square" lIns="0" tIns="0" rIns="0" bIns="0" anchor="t">
            <a:spAutoFit/>
          </a:bodyPr>
          <a:lstStyle>
            <a:lvl1pPr>
              <a:defRPr sz="3200" b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  <a:endParaRPr lang="en-NZ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896702-E4EF-43BA-B2FC-6515D1538CB6}"/>
              </a:ext>
            </a:extLst>
          </p:cNvPr>
          <p:cNvCxnSpPr>
            <a:cxnSpLocks/>
          </p:cNvCxnSpPr>
          <p:nvPr userDrawn="1"/>
        </p:nvCxnSpPr>
        <p:spPr>
          <a:xfrm>
            <a:off x="2390778" y="764008"/>
            <a:ext cx="7413622" cy="0"/>
          </a:xfrm>
          <a:prstGeom prst="line">
            <a:avLst/>
          </a:prstGeom>
          <a:ln w="63500">
            <a:solidFill>
              <a:srgbClr val="00A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BE79E5-F73E-48C5-A2BD-FD8AE322C4A0}"/>
              </a:ext>
            </a:extLst>
          </p:cNvPr>
          <p:cNvCxnSpPr>
            <a:cxnSpLocks/>
          </p:cNvCxnSpPr>
          <p:nvPr userDrawn="1"/>
        </p:nvCxnSpPr>
        <p:spPr>
          <a:xfrm>
            <a:off x="407988" y="764008"/>
            <a:ext cx="1544637" cy="0"/>
          </a:xfrm>
          <a:prstGeom prst="line">
            <a:avLst/>
          </a:prstGeom>
          <a:ln w="12700">
            <a:solidFill>
              <a:srgbClr val="00A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5F0AD4BE-4A96-4C2E-B93D-DC9D19278D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1089025"/>
            <a:ext cx="1544637" cy="28257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rgbClr val="444444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  <a:endParaRPr lang="en-NZ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B32710-EE82-45AA-B02A-46DD6CD478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90775" y="1844675"/>
            <a:ext cx="7413625" cy="42481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A7A19C1-FB9F-434E-ACEA-6EB11B1259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200" y="6092825"/>
            <a:ext cx="1547813" cy="3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1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Green Background">
    <p:bg>
      <p:bgPr>
        <a:solidFill>
          <a:srgbClr val="68BE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EC4A-5D94-4016-8AF3-67D70A129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0778" y="1089025"/>
            <a:ext cx="7413622" cy="443198"/>
          </a:xfrm>
        </p:spPr>
        <p:txBody>
          <a:bodyPr wrap="square" lIns="0" tIns="0" rIns="0" bIns="0" anchor="t">
            <a:spAutoFit/>
          </a:bodyPr>
          <a:lstStyle>
            <a:lvl1pPr>
              <a:defRPr sz="3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  <a:endParaRPr lang="en-NZ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896702-E4EF-43BA-B2FC-6515D1538CB6}"/>
              </a:ext>
            </a:extLst>
          </p:cNvPr>
          <p:cNvCxnSpPr>
            <a:cxnSpLocks/>
          </p:cNvCxnSpPr>
          <p:nvPr userDrawn="1"/>
        </p:nvCxnSpPr>
        <p:spPr>
          <a:xfrm>
            <a:off x="2390778" y="764008"/>
            <a:ext cx="741362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BE79E5-F73E-48C5-A2BD-FD8AE322C4A0}"/>
              </a:ext>
            </a:extLst>
          </p:cNvPr>
          <p:cNvCxnSpPr>
            <a:cxnSpLocks/>
          </p:cNvCxnSpPr>
          <p:nvPr userDrawn="1"/>
        </p:nvCxnSpPr>
        <p:spPr>
          <a:xfrm>
            <a:off x="407988" y="764008"/>
            <a:ext cx="15446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5F0AD4BE-4A96-4C2E-B93D-DC9D19278D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1089025"/>
            <a:ext cx="1544637" cy="28257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  <a:endParaRPr lang="en-NZ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71E37D-B347-4466-9DCC-AAA1C40DA6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90775" y="1844675"/>
            <a:ext cx="7413625" cy="42497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F749A9F-795D-41C3-A602-CA90E1A59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200" y="6092825"/>
            <a:ext cx="1521112" cy="3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7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EC4A-5D94-4016-8AF3-67D70A129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0778" y="1089025"/>
            <a:ext cx="7413622" cy="443198"/>
          </a:xfrm>
        </p:spPr>
        <p:txBody>
          <a:bodyPr wrap="square" lIns="0" tIns="0" rIns="0" bIns="0" anchor="t">
            <a:spAutoFit/>
          </a:bodyPr>
          <a:lstStyle>
            <a:lvl1pPr>
              <a:defRPr sz="3200" b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06E60-3B62-4E12-9484-9A1ACA6E22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0777" y="1857240"/>
            <a:ext cx="7413623" cy="3433214"/>
          </a:xfrm>
        </p:spPr>
        <p:txBody>
          <a:bodyPr lIns="0" tIns="0" rIns="0" bIns="0" anchor="ctr">
            <a:normAutofit/>
          </a:bodyPr>
          <a:lstStyle>
            <a:lvl1pPr>
              <a:defRPr sz="5400" b="1">
                <a:solidFill>
                  <a:srgbClr val="68BE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“Quote Goes Here”</a:t>
            </a:r>
            <a:endParaRPr lang="en-NZ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896702-E4EF-43BA-B2FC-6515D1538CB6}"/>
              </a:ext>
            </a:extLst>
          </p:cNvPr>
          <p:cNvCxnSpPr>
            <a:cxnSpLocks/>
          </p:cNvCxnSpPr>
          <p:nvPr userDrawn="1"/>
        </p:nvCxnSpPr>
        <p:spPr>
          <a:xfrm>
            <a:off x="2390778" y="764008"/>
            <a:ext cx="7413622" cy="0"/>
          </a:xfrm>
          <a:prstGeom prst="line">
            <a:avLst/>
          </a:prstGeom>
          <a:ln w="63500">
            <a:solidFill>
              <a:srgbClr val="00A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BE79E5-F73E-48C5-A2BD-FD8AE322C4A0}"/>
              </a:ext>
            </a:extLst>
          </p:cNvPr>
          <p:cNvCxnSpPr>
            <a:cxnSpLocks/>
          </p:cNvCxnSpPr>
          <p:nvPr userDrawn="1"/>
        </p:nvCxnSpPr>
        <p:spPr>
          <a:xfrm>
            <a:off x="407988" y="764008"/>
            <a:ext cx="1544637" cy="0"/>
          </a:xfrm>
          <a:prstGeom prst="line">
            <a:avLst/>
          </a:prstGeom>
          <a:ln w="12700">
            <a:solidFill>
              <a:srgbClr val="00A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5F0AD4BE-4A96-4C2E-B93D-DC9D19278D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1089025"/>
            <a:ext cx="1544637" cy="28257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rgbClr val="444444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  <a:endParaRPr lang="en-NZ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466268C-4833-4855-95AD-53EB762B2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200" y="6092825"/>
            <a:ext cx="1547813" cy="3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90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BCED00-FA86-47A0-A7FB-C8A7E543DB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8937" y="3207588"/>
            <a:ext cx="5472113" cy="694026"/>
          </a:xfrm>
        </p:spPr>
        <p:txBody>
          <a:bodyPr lIns="0" tIns="0" rIns="0" bIns="0" anchor="t">
            <a:normAutofit fontScale="90000"/>
          </a:bodyPr>
          <a:lstStyle>
            <a:lvl1pPr>
              <a:defRPr b="0">
                <a:solidFill>
                  <a:srgbClr val="444444"/>
                </a:solidFill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AU" sz="2400" dirty="0">
                <a:solidFill>
                  <a:srgbClr val="444444"/>
                </a:solidFill>
              </a:rPr>
              <a:t>Presenter details</a:t>
            </a:r>
            <a:br>
              <a:rPr lang="en-AU" sz="2400" dirty="0">
                <a:solidFill>
                  <a:srgbClr val="444444"/>
                </a:solidFill>
              </a:rPr>
            </a:br>
            <a:r>
              <a:rPr lang="en-AU" sz="2400" dirty="0">
                <a:solidFill>
                  <a:srgbClr val="444444"/>
                </a:solidFill>
              </a:rPr>
              <a:t>Contact info</a:t>
            </a:r>
            <a:endParaRPr lang="en-NZ" sz="2400" dirty="0">
              <a:solidFill>
                <a:srgbClr val="444444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3F9F19B-B07A-4C55-B5FB-87B8654D1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368938" y="6214036"/>
            <a:ext cx="1641150" cy="3787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B5139A-88EF-4502-A85F-94C05104C61E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79198"/>
            <a:ext cx="1544637" cy="0"/>
          </a:xfrm>
          <a:prstGeom prst="line">
            <a:avLst/>
          </a:prstGeom>
          <a:ln w="12700">
            <a:solidFill>
              <a:srgbClr val="00A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32764E-69AC-4527-A6CD-232140598D61}"/>
              </a:ext>
            </a:extLst>
          </p:cNvPr>
          <p:cNvCxnSpPr>
            <a:cxnSpLocks/>
          </p:cNvCxnSpPr>
          <p:nvPr userDrawn="1"/>
        </p:nvCxnSpPr>
        <p:spPr>
          <a:xfrm>
            <a:off x="2390776" y="1579198"/>
            <a:ext cx="5468937" cy="0"/>
          </a:xfrm>
          <a:prstGeom prst="line">
            <a:avLst/>
          </a:prstGeom>
          <a:ln w="63500">
            <a:solidFill>
              <a:srgbClr val="00A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9DD736-8F52-4BE4-A2E4-C02289049D2E}"/>
              </a:ext>
            </a:extLst>
          </p:cNvPr>
          <p:cNvCxnSpPr>
            <a:cxnSpLocks/>
          </p:cNvCxnSpPr>
          <p:nvPr userDrawn="1"/>
        </p:nvCxnSpPr>
        <p:spPr>
          <a:xfrm>
            <a:off x="2387600" y="6084069"/>
            <a:ext cx="9396413" cy="0"/>
          </a:xfrm>
          <a:prstGeom prst="line">
            <a:avLst/>
          </a:prstGeom>
          <a:ln w="12700">
            <a:solidFill>
              <a:srgbClr val="00A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05BF7-A79E-4C2C-9FA8-84B88C174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607" y="1865313"/>
            <a:ext cx="5468938" cy="1120775"/>
          </a:xfrm>
        </p:spPr>
        <p:txBody>
          <a:bodyPr lIns="0" tIns="0" rIns="0" bIns="0">
            <a:noAutofit/>
          </a:bodyPr>
          <a:lstStyle>
            <a:lvl1pPr>
              <a:defRPr sz="4400" b="1">
                <a:solidFill>
                  <a:srgbClr val="444444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Thank you </a:t>
            </a:r>
            <a:r>
              <a:rPr lang="en-NZ" dirty="0"/>
              <a:t>for listening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0BCCC2D-1415-41DD-BC6A-B9CB32B85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0947" y="6370512"/>
            <a:ext cx="3524250" cy="222250"/>
          </a:xfrm>
        </p:spPr>
        <p:txBody>
          <a:bodyPr lIns="0" tIns="0" rIns="0" b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Connecting data, science and people</a:t>
            </a:r>
            <a:endParaRPr lang="en-NZ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1B088E-5C3E-4153-A706-A6D3DA54A9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650" y="1866977"/>
            <a:ext cx="1544637" cy="379412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dirty="0"/>
              <a:t>Conference</a:t>
            </a:r>
          </a:p>
          <a:p>
            <a:pPr lvl="0"/>
            <a:r>
              <a:rPr lang="en-US" dirty="0"/>
              <a:t>Month Year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6317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5E594-41BF-4DF7-B98C-7436528A3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88" b="7688"/>
          <a:stretch/>
        </p:blipFill>
        <p:spPr>
          <a:xfrm>
            <a:off x="-34572" y="-39710"/>
            <a:ext cx="12226572" cy="68977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150F00-81C4-4525-92BD-95486300D407}"/>
              </a:ext>
            </a:extLst>
          </p:cNvPr>
          <p:cNvSpPr/>
          <p:nvPr userDrawn="1"/>
        </p:nvSpPr>
        <p:spPr>
          <a:xfrm>
            <a:off x="-34572" y="-39710"/>
            <a:ext cx="12226572" cy="6897710"/>
          </a:xfrm>
          <a:prstGeom prst="rect">
            <a:avLst/>
          </a:prstGeom>
          <a:gradFill>
            <a:gsLst>
              <a:gs pos="0">
                <a:srgbClr val="2F5E2A">
                  <a:alpha val="64000"/>
                </a:srgbClr>
              </a:gs>
              <a:gs pos="41000">
                <a:srgbClr val="01515E">
                  <a:alpha val="80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BCED00-FA86-47A0-A7FB-C8A7E543DB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8937" y="3207588"/>
            <a:ext cx="5472113" cy="694026"/>
          </a:xfrm>
        </p:spPr>
        <p:txBody>
          <a:bodyPr lIns="0" tIns="0" rIns="0" bIns="0" anchor="t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AU" sz="2400" dirty="0">
                <a:solidFill>
                  <a:srgbClr val="444444"/>
                </a:solidFill>
              </a:rPr>
              <a:t>Subtitle goes here</a:t>
            </a:r>
            <a:endParaRPr lang="en-NZ" sz="2400" dirty="0">
              <a:solidFill>
                <a:srgbClr val="444444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3F9F19B-B07A-4C55-B5FB-87B8654D1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04018" y="6214036"/>
            <a:ext cx="1521112" cy="3787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B5139A-88EF-4502-A85F-94C05104C61E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79198"/>
            <a:ext cx="15446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32764E-69AC-4527-A6CD-232140598D61}"/>
              </a:ext>
            </a:extLst>
          </p:cNvPr>
          <p:cNvCxnSpPr>
            <a:cxnSpLocks/>
          </p:cNvCxnSpPr>
          <p:nvPr userDrawn="1"/>
        </p:nvCxnSpPr>
        <p:spPr>
          <a:xfrm>
            <a:off x="2390776" y="1579198"/>
            <a:ext cx="5468937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9DD736-8F52-4BE4-A2E4-C02289049D2E}"/>
              </a:ext>
            </a:extLst>
          </p:cNvPr>
          <p:cNvCxnSpPr>
            <a:cxnSpLocks/>
          </p:cNvCxnSpPr>
          <p:nvPr userDrawn="1"/>
        </p:nvCxnSpPr>
        <p:spPr>
          <a:xfrm>
            <a:off x="2387600" y="6084069"/>
            <a:ext cx="93964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05BF7-A79E-4C2C-9FA8-84B88C174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9607" y="1865313"/>
            <a:ext cx="5468938" cy="1120775"/>
          </a:xfrm>
        </p:spPr>
        <p:txBody>
          <a:bodyPr lIns="0" tIns="0" rIns="0" bIns="0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0BCCC2D-1415-41DD-BC6A-B9CB32B85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0947" y="6370512"/>
            <a:ext cx="3524250" cy="222250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Presenter Name</a:t>
            </a:r>
            <a:endParaRPr lang="en-NZ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1B088E-5C3E-4153-A706-A6D3DA54A9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650" y="1866977"/>
            <a:ext cx="1544637" cy="379412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Client, Conference,</a:t>
            </a:r>
          </a:p>
          <a:p>
            <a:pPr lvl="0"/>
            <a:r>
              <a:rPr lang="en-US" dirty="0"/>
              <a:t>Date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55297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5E594-41BF-4DF7-B98C-7436528A3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72" y="-39710"/>
            <a:ext cx="12226572" cy="68977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150F00-81C4-4525-92BD-95486300D407}"/>
              </a:ext>
            </a:extLst>
          </p:cNvPr>
          <p:cNvSpPr/>
          <p:nvPr userDrawn="1"/>
        </p:nvSpPr>
        <p:spPr>
          <a:xfrm>
            <a:off x="-34572" y="-39710"/>
            <a:ext cx="12226572" cy="6897710"/>
          </a:xfrm>
          <a:prstGeom prst="rect">
            <a:avLst/>
          </a:prstGeom>
          <a:gradFill>
            <a:gsLst>
              <a:gs pos="0">
                <a:srgbClr val="2F5E2A">
                  <a:alpha val="64000"/>
                </a:srgbClr>
              </a:gs>
              <a:gs pos="41000">
                <a:srgbClr val="01515E">
                  <a:alpha val="80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BCED00-FA86-47A0-A7FB-C8A7E543DB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8937" y="3207588"/>
            <a:ext cx="5472113" cy="694026"/>
          </a:xfrm>
        </p:spPr>
        <p:txBody>
          <a:bodyPr lIns="0" tIns="0" rIns="0" bIns="0" anchor="t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AU" sz="2400" dirty="0">
                <a:solidFill>
                  <a:srgbClr val="444444"/>
                </a:solidFill>
              </a:rPr>
              <a:t>Subtitle goes here</a:t>
            </a:r>
            <a:endParaRPr lang="en-NZ" sz="2400" dirty="0">
              <a:solidFill>
                <a:srgbClr val="444444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3F9F19B-B07A-4C55-B5FB-87B8654D1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04018" y="6214036"/>
            <a:ext cx="1521112" cy="3787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B5139A-88EF-4502-A85F-94C05104C61E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79198"/>
            <a:ext cx="15446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32764E-69AC-4527-A6CD-232140598D61}"/>
              </a:ext>
            </a:extLst>
          </p:cNvPr>
          <p:cNvCxnSpPr>
            <a:cxnSpLocks/>
          </p:cNvCxnSpPr>
          <p:nvPr userDrawn="1"/>
        </p:nvCxnSpPr>
        <p:spPr>
          <a:xfrm>
            <a:off x="2390776" y="1579198"/>
            <a:ext cx="5468937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9DD736-8F52-4BE4-A2E4-C02289049D2E}"/>
              </a:ext>
            </a:extLst>
          </p:cNvPr>
          <p:cNvCxnSpPr>
            <a:cxnSpLocks/>
          </p:cNvCxnSpPr>
          <p:nvPr userDrawn="1"/>
        </p:nvCxnSpPr>
        <p:spPr>
          <a:xfrm>
            <a:off x="2387600" y="6084069"/>
            <a:ext cx="93964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05BF7-A79E-4C2C-9FA8-84B88C174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9607" y="1865313"/>
            <a:ext cx="5468938" cy="1120775"/>
          </a:xfrm>
        </p:spPr>
        <p:txBody>
          <a:bodyPr lIns="0" tIns="0" rIns="0" bIns="0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0BCCC2D-1415-41DD-BC6A-B9CB32B85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0947" y="6370512"/>
            <a:ext cx="3524250" cy="222250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Presenter Name</a:t>
            </a:r>
            <a:endParaRPr lang="en-NZ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1B088E-5C3E-4153-A706-A6D3DA54A9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650" y="1866977"/>
            <a:ext cx="1544637" cy="379412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Client, Conference,</a:t>
            </a:r>
          </a:p>
          <a:p>
            <a:pPr lvl="0"/>
            <a:r>
              <a:rPr lang="en-US" dirty="0"/>
              <a:t>Date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73408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5E594-41BF-4DF7-B98C-7436528A3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72" y="-39710"/>
            <a:ext cx="12226572" cy="68977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150F00-81C4-4525-92BD-95486300D407}"/>
              </a:ext>
            </a:extLst>
          </p:cNvPr>
          <p:cNvSpPr/>
          <p:nvPr userDrawn="1"/>
        </p:nvSpPr>
        <p:spPr>
          <a:xfrm>
            <a:off x="-34572" y="-39710"/>
            <a:ext cx="12226572" cy="6897710"/>
          </a:xfrm>
          <a:prstGeom prst="rect">
            <a:avLst/>
          </a:prstGeom>
          <a:gradFill>
            <a:gsLst>
              <a:gs pos="0">
                <a:srgbClr val="2F5E2A">
                  <a:alpha val="64000"/>
                </a:srgbClr>
              </a:gs>
              <a:gs pos="41000">
                <a:srgbClr val="01515E">
                  <a:alpha val="80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BCED00-FA86-47A0-A7FB-C8A7E543DB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8937" y="3207588"/>
            <a:ext cx="5472113" cy="694026"/>
          </a:xfrm>
        </p:spPr>
        <p:txBody>
          <a:bodyPr lIns="0" tIns="0" rIns="0" bIns="0" anchor="t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AU" sz="2400" dirty="0">
                <a:solidFill>
                  <a:srgbClr val="444444"/>
                </a:solidFill>
              </a:rPr>
              <a:t>Subtitle goes here</a:t>
            </a:r>
            <a:endParaRPr lang="en-NZ" sz="2400" dirty="0">
              <a:solidFill>
                <a:srgbClr val="444444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3F9F19B-B07A-4C55-B5FB-87B8654D1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04018" y="6214036"/>
            <a:ext cx="1521112" cy="3787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B5139A-88EF-4502-A85F-94C05104C61E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79198"/>
            <a:ext cx="15446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32764E-69AC-4527-A6CD-232140598D61}"/>
              </a:ext>
            </a:extLst>
          </p:cNvPr>
          <p:cNvCxnSpPr>
            <a:cxnSpLocks/>
          </p:cNvCxnSpPr>
          <p:nvPr userDrawn="1"/>
        </p:nvCxnSpPr>
        <p:spPr>
          <a:xfrm>
            <a:off x="2390776" y="1579198"/>
            <a:ext cx="5468937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9DD736-8F52-4BE4-A2E4-C02289049D2E}"/>
              </a:ext>
            </a:extLst>
          </p:cNvPr>
          <p:cNvCxnSpPr>
            <a:cxnSpLocks/>
          </p:cNvCxnSpPr>
          <p:nvPr userDrawn="1"/>
        </p:nvCxnSpPr>
        <p:spPr>
          <a:xfrm>
            <a:off x="2387600" y="6084069"/>
            <a:ext cx="93964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05BF7-A79E-4C2C-9FA8-84B88C174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9607" y="1865313"/>
            <a:ext cx="5468938" cy="1120775"/>
          </a:xfrm>
        </p:spPr>
        <p:txBody>
          <a:bodyPr lIns="0" tIns="0" rIns="0" bIns="0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0BCCC2D-1415-41DD-BC6A-B9CB32B85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0947" y="6370512"/>
            <a:ext cx="3524250" cy="222250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Presenter Name</a:t>
            </a:r>
            <a:endParaRPr lang="en-NZ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1B088E-5C3E-4153-A706-A6D3DA54A9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650" y="1866977"/>
            <a:ext cx="1544637" cy="379412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Client, Conference,</a:t>
            </a:r>
          </a:p>
          <a:p>
            <a:pPr lvl="0"/>
            <a:r>
              <a:rPr lang="en-US" dirty="0"/>
              <a:t>Date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84619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AB7CE7E-037A-4A1D-A865-B6333A5B8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572" y="-820615"/>
            <a:ext cx="12226572" cy="76786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F2CE3C-7A57-482B-825C-B46BB5F4D24D}"/>
              </a:ext>
            </a:extLst>
          </p:cNvPr>
          <p:cNvSpPr/>
          <p:nvPr userDrawn="1"/>
        </p:nvSpPr>
        <p:spPr>
          <a:xfrm>
            <a:off x="-34572" y="0"/>
            <a:ext cx="12226572" cy="6897710"/>
          </a:xfrm>
          <a:prstGeom prst="rect">
            <a:avLst/>
          </a:prstGeom>
          <a:gradFill>
            <a:gsLst>
              <a:gs pos="0">
                <a:srgbClr val="2F5E2A">
                  <a:alpha val="64000"/>
                </a:srgbClr>
              </a:gs>
              <a:gs pos="41000">
                <a:srgbClr val="01515E">
                  <a:alpha val="80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BCED00-FA86-47A0-A7FB-C8A7E543DB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8937" y="3207588"/>
            <a:ext cx="5472113" cy="694026"/>
          </a:xfrm>
        </p:spPr>
        <p:txBody>
          <a:bodyPr lIns="0" tIns="0" rIns="0" bIns="0" anchor="t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AU" sz="2400" dirty="0">
                <a:solidFill>
                  <a:srgbClr val="444444"/>
                </a:solidFill>
              </a:rPr>
              <a:t>Subtitle goes here</a:t>
            </a:r>
            <a:endParaRPr lang="en-NZ" sz="2400" dirty="0">
              <a:solidFill>
                <a:srgbClr val="444444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3F9F19B-B07A-4C55-B5FB-87B8654D1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04018" y="6214036"/>
            <a:ext cx="1521112" cy="3787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B5139A-88EF-4502-A85F-94C05104C61E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79198"/>
            <a:ext cx="15446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32764E-69AC-4527-A6CD-232140598D61}"/>
              </a:ext>
            </a:extLst>
          </p:cNvPr>
          <p:cNvCxnSpPr>
            <a:cxnSpLocks/>
          </p:cNvCxnSpPr>
          <p:nvPr userDrawn="1"/>
        </p:nvCxnSpPr>
        <p:spPr>
          <a:xfrm>
            <a:off x="2390776" y="1579198"/>
            <a:ext cx="5468937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9DD736-8F52-4BE4-A2E4-C02289049D2E}"/>
              </a:ext>
            </a:extLst>
          </p:cNvPr>
          <p:cNvCxnSpPr>
            <a:cxnSpLocks/>
          </p:cNvCxnSpPr>
          <p:nvPr userDrawn="1"/>
        </p:nvCxnSpPr>
        <p:spPr>
          <a:xfrm>
            <a:off x="2387600" y="6084069"/>
            <a:ext cx="93964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05BF7-A79E-4C2C-9FA8-84B88C174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9607" y="1865313"/>
            <a:ext cx="5468938" cy="1120775"/>
          </a:xfrm>
        </p:spPr>
        <p:txBody>
          <a:bodyPr lIns="0" tIns="0" rIns="0" bIns="0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0BCCC2D-1415-41DD-BC6A-B9CB32B85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0947" y="6370512"/>
            <a:ext cx="3524250" cy="222250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Presenter Name</a:t>
            </a:r>
            <a:endParaRPr lang="en-NZ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1B088E-5C3E-4153-A706-A6D3DA54A9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650" y="1866977"/>
            <a:ext cx="1544637" cy="379412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Client, Conference,</a:t>
            </a:r>
          </a:p>
          <a:p>
            <a:pPr lvl="0"/>
            <a:r>
              <a:rPr lang="en-US" dirty="0"/>
              <a:t>Date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98277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EC4A-5D94-4016-8AF3-67D70A129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0778" y="1089025"/>
            <a:ext cx="7413622" cy="443198"/>
          </a:xfrm>
        </p:spPr>
        <p:txBody>
          <a:bodyPr wrap="square" lIns="0" tIns="0" rIns="0" bIns="0" anchor="t">
            <a:spAutoFit/>
          </a:bodyPr>
          <a:lstStyle>
            <a:lvl1pPr>
              <a:defRPr sz="3200" b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06E60-3B62-4E12-9484-9A1ACA6E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777" y="1844675"/>
            <a:ext cx="7413623" cy="4332287"/>
          </a:xfrm>
        </p:spPr>
        <p:txBody>
          <a:bodyPr lIns="0" tIns="0" rIns="0" bIns="0"/>
          <a:lstStyle>
            <a:lvl1pPr>
              <a:defRPr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896702-E4EF-43BA-B2FC-6515D1538CB6}"/>
              </a:ext>
            </a:extLst>
          </p:cNvPr>
          <p:cNvCxnSpPr>
            <a:cxnSpLocks/>
          </p:cNvCxnSpPr>
          <p:nvPr userDrawn="1"/>
        </p:nvCxnSpPr>
        <p:spPr>
          <a:xfrm>
            <a:off x="2390778" y="764008"/>
            <a:ext cx="7413622" cy="0"/>
          </a:xfrm>
          <a:prstGeom prst="line">
            <a:avLst/>
          </a:prstGeom>
          <a:ln w="63500">
            <a:solidFill>
              <a:srgbClr val="00A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BE79E5-F73E-48C5-A2BD-FD8AE322C4A0}"/>
              </a:ext>
            </a:extLst>
          </p:cNvPr>
          <p:cNvCxnSpPr>
            <a:cxnSpLocks/>
          </p:cNvCxnSpPr>
          <p:nvPr userDrawn="1"/>
        </p:nvCxnSpPr>
        <p:spPr>
          <a:xfrm>
            <a:off x="407988" y="764008"/>
            <a:ext cx="1544637" cy="0"/>
          </a:xfrm>
          <a:prstGeom prst="line">
            <a:avLst/>
          </a:prstGeom>
          <a:ln w="12700">
            <a:solidFill>
              <a:srgbClr val="00A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5F0AD4BE-4A96-4C2E-B93D-DC9D19278D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1089025"/>
            <a:ext cx="1544637" cy="28257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rgbClr val="444444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  <a:endParaRPr lang="en-NZ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B593BD9-363F-4B5A-8141-62C2AF4761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200" y="6092825"/>
            <a:ext cx="1547813" cy="3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0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EC4A-5D94-4016-8AF3-67D70A129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91" y="1861358"/>
            <a:ext cx="3489322" cy="443198"/>
          </a:xfrm>
        </p:spPr>
        <p:txBody>
          <a:bodyPr wrap="square" lIns="0" tIns="0" rIns="0" bIns="0" anchor="t">
            <a:spAutoFit/>
          </a:bodyPr>
          <a:lstStyle>
            <a:lvl1pPr>
              <a:defRPr sz="3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NZ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71E37D-B347-4466-9DCC-AAA1C40DA6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2287" y="1579198"/>
            <a:ext cx="7451725" cy="45152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CD815A-9440-44D7-9057-3815EC926613}"/>
              </a:ext>
            </a:extLst>
          </p:cNvPr>
          <p:cNvCxnSpPr>
            <a:cxnSpLocks/>
          </p:cNvCxnSpPr>
          <p:nvPr userDrawn="1"/>
        </p:nvCxnSpPr>
        <p:spPr>
          <a:xfrm>
            <a:off x="446089" y="1579198"/>
            <a:ext cx="348932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41403F4F-19E2-413E-AC99-F9F758844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200" y="6092825"/>
            <a:ext cx="1521112" cy="3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70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82F4A69-0B3A-441F-B919-38D3379F2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572" y="-820615"/>
            <a:ext cx="12226572" cy="76786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5018F8-C672-41A6-A1F1-1C8512203F75}"/>
              </a:ext>
            </a:extLst>
          </p:cNvPr>
          <p:cNvSpPr/>
          <p:nvPr userDrawn="1"/>
        </p:nvSpPr>
        <p:spPr>
          <a:xfrm>
            <a:off x="407988" y="-39710"/>
            <a:ext cx="12226572" cy="6897710"/>
          </a:xfrm>
          <a:prstGeom prst="rect">
            <a:avLst/>
          </a:prstGeom>
          <a:gradFill>
            <a:gsLst>
              <a:gs pos="0">
                <a:srgbClr val="2F5E2A">
                  <a:alpha val="64000"/>
                </a:srgbClr>
              </a:gs>
              <a:gs pos="41000">
                <a:srgbClr val="01515E">
                  <a:alpha val="80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5EC4A-5D94-4016-8AF3-67D70A129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91" y="1861358"/>
            <a:ext cx="9358309" cy="443198"/>
          </a:xfrm>
        </p:spPr>
        <p:txBody>
          <a:bodyPr wrap="square" lIns="0" tIns="0" rIns="0" bIns="0" anchor="t">
            <a:spAutoFit/>
          </a:bodyPr>
          <a:lstStyle>
            <a:lvl1pPr>
              <a:defRPr sz="3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NZ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CD815A-9440-44D7-9057-3815EC926613}"/>
              </a:ext>
            </a:extLst>
          </p:cNvPr>
          <p:cNvCxnSpPr>
            <a:cxnSpLocks/>
          </p:cNvCxnSpPr>
          <p:nvPr userDrawn="1"/>
        </p:nvCxnSpPr>
        <p:spPr>
          <a:xfrm>
            <a:off x="446089" y="1579198"/>
            <a:ext cx="935831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A47CB83-2007-489D-ADAE-E52E95B8AB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36200" y="6092825"/>
            <a:ext cx="1521112" cy="3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96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Navy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EC4A-5D94-4016-8AF3-67D70A129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0778" y="1089025"/>
            <a:ext cx="7413622" cy="443198"/>
          </a:xfrm>
        </p:spPr>
        <p:txBody>
          <a:bodyPr wrap="square" lIns="0" tIns="0" rIns="0" bIns="0" anchor="t">
            <a:spAutoFit/>
          </a:bodyPr>
          <a:lstStyle>
            <a:lvl1pPr>
              <a:defRPr sz="3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  <a:endParaRPr lang="en-NZ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896702-E4EF-43BA-B2FC-6515D1538CB6}"/>
              </a:ext>
            </a:extLst>
          </p:cNvPr>
          <p:cNvCxnSpPr>
            <a:cxnSpLocks/>
          </p:cNvCxnSpPr>
          <p:nvPr userDrawn="1"/>
        </p:nvCxnSpPr>
        <p:spPr>
          <a:xfrm>
            <a:off x="2390778" y="764008"/>
            <a:ext cx="741362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BE79E5-F73E-48C5-A2BD-FD8AE322C4A0}"/>
              </a:ext>
            </a:extLst>
          </p:cNvPr>
          <p:cNvCxnSpPr>
            <a:cxnSpLocks/>
          </p:cNvCxnSpPr>
          <p:nvPr userDrawn="1"/>
        </p:nvCxnSpPr>
        <p:spPr>
          <a:xfrm>
            <a:off x="407988" y="764008"/>
            <a:ext cx="15446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5F0AD4BE-4A96-4C2E-B93D-DC9D19278D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1089025"/>
            <a:ext cx="1544637" cy="28257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  <a:endParaRPr lang="en-NZ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71E37D-B347-4466-9DCC-AAA1C40DA6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90775" y="1844675"/>
            <a:ext cx="7413625" cy="42497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C6D348-B04D-45A7-A063-9B0F6590E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200" y="6092825"/>
            <a:ext cx="1521112" cy="3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22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492251-E8E0-4485-984D-7B5ACB76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1A256-D235-467C-8242-C4ED97294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3871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9" r:id="rId3"/>
    <p:sldLayoutId id="2147483670" r:id="rId4"/>
    <p:sldLayoutId id="2147483672" r:id="rId5"/>
    <p:sldLayoutId id="2147483650" r:id="rId6"/>
    <p:sldLayoutId id="2147483664" r:id="rId7"/>
    <p:sldLayoutId id="2147483671" r:id="rId8"/>
    <p:sldLayoutId id="2147483660" r:id="rId9"/>
    <p:sldLayoutId id="2147483661" r:id="rId10"/>
    <p:sldLayoutId id="2147483663" r:id="rId11"/>
    <p:sldLayoutId id="2147483667" r:id="rId12"/>
    <p:sldLayoutId id="2147483673" r:id="rId13"/>
    <p:sldLayoutId id="214748364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444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orient="horz" pos="686" userDrawn="1">
          <p15:clr>
            <a:srgbClr val="F26B43"/>
          </p15:clr>
        </p15:guide>
        <p15:guide id="3" orient="horz" pos="3838" userDrawn="1">
          <p15:clr>
            <a:srgbClr val="F26B43"/>
          </p15:clr>
        </p15:guide>
        <p15:guide id="4" orient="horz" pos="1162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pos="1232" userDrawn="1">
          <p15:clr>
            <a:srgbClr val="F26B43"/>
          </p15:clr>
        </p15:guide>
        <p15:guide id="7" pos="1504" userDrawn="1">
          <p15:clr>
            <a:srgbClr val="F26B43"/>
          </p15:clr>
        </p15:guide>
        <p15:guide id="8" pos="2479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704" userDrawn="1">
          <p15:clr>
            <a:srgbClr val="F26B43"/>
          </p15:clr>
        </p15:guide>
        <p15:guide id="11" pos="3976" userDrawn="1">
          <p15:clr>
            <a:srgbClr val="F26B43"/>
          </p15:clr>
        </p15:guide>
        <p15:guide id="12" pos="4951" userDrawn="1">
          <p15:clr>
            <a:srgbClr val="F26B43"/>
          </p15:clr>
        </p15:guide>
        <p15:guide id="13" pos="5223" userDrawn="1">
          <p15:clr>
            <a:srgbClr val="F26B43"/>
          </p15:clr>
        </p15:guide>
        <p15:guide id="14" pos="6176" userDrawn="1">
          <p15:clr>
            <a:srgbClr val="F26B43"/>
          </p15:clr>
        </p15:guide>
        <p15:guide id="15" pos="6448" userDrawn="1">
          <p15:clr>
            <a:srgbClr val="F26B43"/>
          </p15:clr>
        </p15:guide>
        <p15:guide id="16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gcxWs4JsA1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isexplorer.umn.edu/#!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etra@epi-interactive.com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www.epi-interactiv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1D2EFC-A4DB-4142-847D-C190A826FD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650" y="1866976"/>
            <a:ext cx="1544637" cy="1466125"/>
          </a:xfrm>
        </p:spPr>
        <p:txBody>
          <a:bodyPr/>
          <a:lstStyle/>
          <a:p>
            <a:r>
              <a:rPr lang="en-US" dirty="0"/>
              <a:t>Innovations in Applied Data Symposium</a:t>
            </a:r>
          </a:p>
          <a:p>
            <a:endParaRPr lang="en-US" dirty="0"/>
          </a:p>
          <a:p>
            <a:r>
              <a:rPr lang="en-US" b="0" dirty="0"/>
              <a:t>3 June 2021</a:t>
            </a:r>
            <a:endParaRPr lang="en-NZ" b="0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597881B1-F0EF-494B-A02D-1E03E71E8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937" y="2639075"/>
            <a:ext cx="5472113" cy="694026"/>
          </a:xfrm>
        </p:spPr>
        <p:txBody>
          <a:bodyPr/>
          <a:lstStyle/>
          <a:p>
            <a:r>
              <a:rPr lang="en-US" sz="2200" dirty="0"/>
              <a:t>Integrating technology to prevent aquatic invasive species in Minnesota</a:t>
            </a:r>
            <a:endParaRPr lang="en-NZ" sz="2200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92C4ED9-A88D-4E0B-86CF-0B000B61C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9607" y="1865314"/>
            <a:ext cx="5468938" cy="601904"/>
          </a:xfrm>
        </p:spPr>
        <p:txBody>
          <a:bodyPr/>
          <a:lstStyle/>
          <a:p>
            <a:r>
              <a:rPr lang="en-NZ" dirty="0"/>
              <a:t>AIS Explorer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C616D1F-1FBC-4CC0-A053-7C255116BD6B}"/>
              </a:ext>
            </a:extLst>
          </p:cNvPr>
          <p:cNvSpPr txBox="1">
            <a:spLocks/>
          </p:cNvSpPr>
          <p:nvPr/>
        </p:nvSpPr>
        <p:spPr>
          <a:xfrm>
            <a:off x="2356432" y="3627508"/>
            <a:ext cx="5472113" cy="6940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1600" b="1" dirty="0"/>
              <a:t>Dr Petra Muellner</a:t>
            </a:r>
            <a:br>
              <a:rPr lang="en-NZ" sz="1600" dirty="0"/>
            </a:br>
            <a:r>
              <a:rPr lang="en-NZ" sz="1600" dirty="0"/>
              <a:t>Director (Science &amp; Data), Epi-interactive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26F4B97-69A6-4C29-A5D4-8BF15CF9C4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719" y="6209453"/>
            <a:ext cx="921408" cy="323249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CFAC1A6-F011-47C2-8073-92DA69D339B9}"/>
              </a:ext>
            </a:extLst>
          </p:cNvPr>
          <p:cNvSpPr txBox="1">
            <a:spLocks/>
          </p:cNvSpPr>
          <p:nvPr/>
        </p:nvSpPr>
        <p:spPr>
          <a:xfrm>
            <a:off x="8066883" y="6280919"/>
            <a:ext cx="2959705" cy="1803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Aotearoa’s Full-Service RStudio partner</a:t>
            </a:r>
            <a:endParaRPr lang="en-NZ" b="0" dirty="0"/>
          </a:p>
        </p:txBody>
      </p:sp>
    </p:spTree>
    <p:extLst>
      <p:ext uri="{BB962C8B-B14F-4D97-AF65-F5344CB8AC3E}">
        <p14:creationId xmlns:p14="http://schemas.microsoft.com/office/powerpoint/2010/main" val="370261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2A290C-948C-402A-8290-FCEFAA681588}"/>
              </a:ext>
            </a:extLst>
          </p:cNvPr>
          <p:cNvSpPr txBox="1">
            <a:spLocks/>
          </p:cNvSpPr>
          <p:nvPr/>
        </p:nvSpPr>
        <p:spPr>
          <a:xfrm>
            <a:off x="504828" y="685576"/>
            <a:ext cx="6362694" cy="3877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4444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2800" b="1" dirty="0">
                <a:solidFill>
                  <a:srgbClr val="00ADD8"/>
                </a:solidFill>
              </a:rPr>
              <a:t>The challenge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D1EC8F-8305-42EF-AA98-D23EC7821726}"/>
              </a:ext>
            </a:extLst>
          </p:cNvPr>
          <p:cNvCxnSpPr>
            <a:cxnSpLocks/>
          </p:cNvCxnSpPr>
          <p:nvPr/>
        </p:nvCxnSpPr>
        <p:spPr>
          <a:xfrm>
            <a:off x="504828" y="563983"/>
            <a:ext cx="6362697" cy="0"/>
          </a:xfrm>
          <a:prstGeom prst="line">
            <a:avLst/>
          </a:prstGeom>
          <a:ln w="63500">
            <a:solidFill>
              <a:srgbClr val="00A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24A2BB6-98FA-4BE1-AB7D-D7CB2395CD52}"/>
              </a:ext>
            </a:extLst>
          </p:cNvPr>
          <p:cNvSpPr txBox="1">
            <a:spLocks/>
          </p:cNvSpPr>
          <p:nvPr/>
        </p:nvSpPr>
        <p:spPr>
          <a:xfrm>
            <a:off x="504825" y="1194966"/>
            <a:ext cx="6362697" cy="1817173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Minnesota is well known for its beautiful </a:t>
            </a:r>
            <a:r>
              <a:rPr lang="en-US" sz="1800" b="1" dirty="0"/>
              <a:t>“10,000 lakes” spread across 87 counties</a:t>
            </a:r>
            <a:r>
              <a:rPr lang="en-US" sz="1800" dirty="0"/>
              <a:t>.</a:t>
            </a:r>
          </a:p>
          <a:p>
            <a:r>
              <a:rPr lang="en-US" sz="1800" dirty="0"/>
              <a:t>However, the complex system of waterbodies is threatened by the spread of </a:t>
            </a:r>
            <a:r>
              <a:rPr lang="en-US" sz="1800" b="1" dirty="0"/>
              <a:t>aquatic invasive species</a:t>
            </a:r>
            <a:r>
              <a:rPr lang="en-US" sz="1800" dirty="0"/>
              <a:t>.</a:t>
            </a:r>
          </a:p>
          <a:p>
            <a:r>
              <a:rPr lang="en-US" sz="1800" dirty="0"/>
              <a:t>Complex </a:t>
            </a:r>
            <a:r>
              <a:rPr lang="en-US" sz="1800" b="1" dirty="0"/>
              <a:t>risk models </a:t>
            </a:r>
            <a:r>
              <a:rPr lang="en-US" sz="1800" dirty="0"/>
              <a:t>are available that estimate infestation status and provide decision support.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E9E4A9-96F0-479F-83DF-073894C76CF9}"/>
              </a:ext>
            </a:extLst>
          </p:cNvPr>
          <p:cNvSpPr txBox="1">
            <a:spLocks/>
          </p:cNvSpPr>
          <p:nvPr/>
        </p:nvSpPr>
        <p:spPr>
          <a:xfrm>
            <a:off x="504828" y="3561682"/>
            <a:ext cx="5591170" cy="3877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4444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2800" b="1" dirty="0">
                <a:solidFill>
                  <a:srgbClr val="00ADD8"/>
                </a:solidFill>
              </a:rPr>
              <a:t>What we did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7B9EF5-0CC3-4523-A6AD-A9B3894B0706}"/>
              </a:ext>
            </a:extLst>
          </p:cNvPr>
          <p:cNvCxnSpPr>
            <a:cxnSpLocks/>
          </p:cNvCxnSpPr>
          <p:nvPr/>
        </p:nvCxnSpPr>
        <p:spPr>
          <a:xfrm>
            <a:off x="504828" y="3440089"/>
            <a:ext cx="11210922" cy="0"/>
          </a:xfrm>
          <a:prstGeom prst="line">
            <a:avLst/>
          </a:prstGeom>
          <a:ln w="63500">
            <a:solidFill>
              <a:srgbClr val="00A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68CC8D1-74B6-4ECF-8310-133357934262}"/>
              </a:ext>
            </a:extLst>
          </p:cNvPr>
          <p:cNvSpPr txBox="1">
            <a:spLocks/>
          </p:cNvSpPr>
          <p:nvPr/>
        </p:nvSpPr>
        <p:spPr>
          <a:xfrm>
            <a:off x="504825" y="4071071"/>
            <a:ext cx="11210922" cy="2320396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We build an R Shiny app called the </a:t>
            </a:r>
            <a:r>
              <a:rPr lang="en-US" sz="1800" b="1" dirty="0"/>
              <a:t>AIS Explorer </a:t>
            </a:r>
            <a:r>
              <a:rPr lang="en-US" sz="1800" dirty="0"/>
              <a:t>which integrates complex analytics into an easy-to-use interface.</a:t>
            </a:r>
          </a:p>
          <a:p>
            <a:r>
              <a:rPr lang="en-US" sz="1800" dirty="0"/>
              <a:t>App has two modules: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Introduction Risk for Surveillance</a:t>
            </a:r>
            <a:r>
              <a:rPr lang="en-US" sz="1800" dirty="0"/>
              <a:t>: Predicts infection risk by 2025 and displays lake connectivity 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Prioritization for Watercraft Inspections</a:t>
            </a:r>
            <a:r>
              <a:rPr lang="en-US" sz="1800" dirty="0"/>
              <a:t>: Suggests optimum placement of inspectors in a given county to </a:t>
            </a:r>
            <a:r>
              <a:rPr lang="en-US" sz="1800" dirty="0" err="1"/>
              <a:t>maximise</a:t>
            </a:r>
            <a:r>
              <a:rPr lang="en-US" sz="1800" dirty="0"/>
              <a:t> coverage of boater movements.</a:t>
            </a:r>
          </a:p>
          <a:p>
            <a:r>
              <a:rPr lang="en-US" sz="1800" dirty="0"/>
              <a:t>Applications updates are automated through a data pipeline that links with Minnesota’s Department of Natural Resources (DNR) infested waters list (1x weekly in peak session).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35E00-F0E0-4DE9-BFD1-FCDEBF42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787" y="563983"/>
            <a:ext cx="4041959" cy="2273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418408-E342-4743-89E4-9A443E81EAD3}"/>
              </a:ext>
            </a:extLst>
          </p:cNvPr>
          <p:cNvSpPr txBox="1"/>
          <p:nvPr/>
        </p:nvSpPr>
        <p:spPr>
          <a:xfrm>
            <a:off x="7673784" y="2842518"/>
            <a:ext cx="404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Click here for video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3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5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EDA69D86-EABF-43E1-A8AC-F3990F79EE90}"/>
              </a:ext>
            </a:extLst>
          </p:cNvPr>
          <p:cNvSpPr txBox="1">
            <a:spLocks/>
          </p:cNvSpPr>
          <p:nvPr/>
        </p:nvSpPr>
        <p:spPr>
          <a:xfrm>
            <a:off x="3359943" y="396766"/>
            <a:ext cx="5472113" cy="6940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444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Access the dashboard at 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www.aisexplorer.umn.edu 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D68AF3F-D0A0-44CF-89DF-F878077CB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8873" y="6214036"/>
            <a:ext cx="1521112" cy="37872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4E88564-AAFA-4B27-A5A7-9546E125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00" y="1180188"/>
            <a:ext cx="9834197" cy="47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2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D173363-A198-4013-AE3C-520C9C1057EF}"/>
              </a:ext>
            </a:extLst>
          </p:cNvPr>
          <p:cNvSpPr/>
          <p:nvPr/>
        </p:nvSpPr>
        <p:spPr>
          <a:xfrm>
            <a:off x="7296150" y="0"/>
            <a:ext cx="4895850" cy="6857998"/>
          </a:xfrm>
          <a:prstGeom prst="rect">
            <a:avLst/>
          </a:prstGeom>
          <a:solidFill>
            <a:srgbClr val="055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2A290C-948C-402A-8290-FCEFAA681588}"/>
              </a:ext>
            </a:extLst>
          </p:cNvPr>
          <p:cNvSpPr txBox="1">
            <a:spLocks/>
          </p:cNvSpPr>
          <p:nvPr/>
        </p:nvSpPr>
        <p:spPr>
          <a:xfrm>
            <a:off x="504828" y="606808"/>
            <a:ext cx="5238744" cy="3877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4444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2800" b="1" dirty="0">
                <a:solidFill>
                  <a:srgbClr val="00ADD8"/>
                </a:solidFill>
              </a:rPr>
              <a:t>Conclusions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D1EC8F-8305-42EF-AA98-D23EC7821726}"/>
              </a:ext>
            </a:extLst>
          </p:cNvPr>
          <p:cNvCxnSpPr>
            <a:cxnSpLocks/>
          </p:cNvCxnSpPr>
          <p:nvPr/>
        </p:nvCxnSpPr>
        <p:spPr>
          <a:xfrm>
            <a:off x="504828" y="485215"/>
            <a:ext cx="6505572" cy="0"/>
          </a:xfrm>
          <a:prstGeom prst="line">
            <a:avLst/>
          </a:prstGeom>
          <a:ln w="63500">
            <a:solidFill>
              <a:srgbClr val="00A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24A2BB6-98FA-4BE1-AB7D-D7CB2395CD52}"/>
              </a:ext>
            </a:extLst>
          </p:cNvPr>
          <p:cNvSpPr txBox="1">
            <a:spLocks/>
          </p:cNvSpPr>
          <p:nvPr/>
        </p:nvSpPr>
        <p:spPr>
          <a:xfrm>
            <a:off x="504825" y="1116199"/>
            <a:ext cx="6505572" cy="2649246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By combining </a:t>
            </a:r>
            <a:r>
              <a:rPr lang="en-US" sz="1800" b="1" dirty="0"/>
              <a:t>AWS, Python and R</a:t>
            </a:r>
            <a:r>
              <a:rPr lang="en-US" sz="1800" dirty="0"/>
              <a:t>, the AIS explorer bridges the gap between complex research models and operational decision-support.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Layering allows user to easily explore </a:t>
            </a:r>
            <a:r>
              <a:rPr lang="en-US" sz="1800" dirty="0"/>
              <a:t>specific lakes and their risk and connections (there are &gt;10 million edges between lakes.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Applied development in collaboration with stakeholders </a:t>
            </a:r>
            <a:r>
              <a:rPr lang="en-US" sz="1800" dirty="0"/>
              <a:t>was very important; project has just received new funding to continue to 2024.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438B2EF2-9657-4518-B33E-0DBFC9137548}"/>
              </a:ext>
            </a:extLst>
          </p:cNvPr>
          <p:cNvSpPr txBox="1">
            <a:spLocks/>
          </p:cNvSpPr>
          <p:nvPr/>
        </p:nvSpPr>
        <p:spPr>
          <a:xfrm>
            <a:off x="7581900" y="1250670"/>
            <a:ext cx="4342040" cy="517628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Access the dashboard at </a:t>
            </a:r>
            <a:r>
              <a:rPr lang="en-US" sz="1800" b="1" dirty="0">
                <a:solidFill>
                  <a:schemeClr val="bg1"/>
                </a:solidFill>
              </a:rPr>
              <a:t>www.aisexplorer.umn.edu </a:t>
            </a:r>
            <a:endParaRPr lang="en-US" sz="18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668595-4EF8-4746-AE7A-650B2B1492A2}"/>
              </a:ext>
            </a:extLst>
          </p:cNvPr>
          <p:cNvGrpSpPr/>
          <p:nvPr/>
        </p:nvGrpSpPr>
        <p:grpSpPr>
          <a:xfrm>
            <a:off x="7610474" y="2397849"/>
            <a:ext cx="4229881" cy="1673465"/>
            <a:chOff x="7619997" y="2447366"/>
            <a:chExt cx="4229881" cy="1673465"/>
          </a:xfrm>
        </p:grpSpPr>
        <p:pic>
          <p:nvPicPr>
            <p:cNvPr id="25" name="Picture 24" descr="Text&#10;&#10;Description automatically generated">
              <a:extLst>
                <a:ext uri="{FF2B5EF4-FFF2-40B4-BE49-F238E27FC236}">
                  <a16:creationId xmlns:a16="http://schemas.microsoft.com/office/drawing/2014/main" id="{9C1B283D-31AF-4332-941C-2BE285355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9519" y="3611337"/>
              <a:ext cx="2046326" cy="509494"/>
            </a:xfrm>
            <a:prstGeom prst="rect">
              <a:avLst/>
            </a:prstGeom>
          </p:spPr>
        </p:pic>
        <p:sp>
          <p:nvSpPr>
            <p:cNvPr id="26" name="Picture Placeholder 4">
              <a:extLst>
                <a:ext uri="{FF2B5EF4-FFF2-40B4-BE49-F238E27FC236}">
                  <a16:creationId xmlns:a16="http://schemas.microsoft.com/office/drawing/2014/main" id="{70713EA2-D524-47DE-A8C7-95D8A6FD64C6}"/>
                </a:ext>
              </a:extLst>
            </p:cNvPr>
            <p:cNvSpPr txBox="1">
              <a:spLocks/>
            </p:cNvSpPr>
            <p:nvPr/>
          </p:nvSpPr>
          <p:spPr>
            <a:xfrm>
              <a:off x="7619997" y="2544832"/>
              <a:ext cx="4229881" cy="1120120"/>
            </a:xfrm>
            <a:prstGeom prst="rect">
              <a:avLst/>
            </a:prstGeom>
          </p:spPr>
          <p:txBody>
            <a:bodyPr l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dirty="0" err="1">
                  <a:solidFill>
                    <a:schemeClr val="bg1"/>
                  </a:solidFill>
                </a:rPr>
                <a:t>Contact</a:t>
              </a:r>
              <a:r>
                <a:rPr lang="es-ES" sz="1400" dirty="0">
                  <a:solidFill>
                    <a:schemeClr val="bg1"/>
                  </a:solidFill>
                </a:rPr>
                <a:t> </a:t>
              </a:r>
              <a:r>
                <a:rPr lang="es-ES" sz="1400" dirty="0" err="1">
                  <a:solidFill>
                    <a:schemeClr val="bg1"/>
                  </a:solidFill>
                </a:rPr>
                <a:t>for</a:t>
              </a:r>
              <a:r>
                <a:rPr lang="es-ES" sz="1400" dirty="0">
                  <a:solidFill>
                    <a:schemeClr val="bg1"/>
                  </a:solidFill>
                </a:rPr>
                <a:t> </a:t>
              </a:r>
              <a:r>
                <a:rPr lang="es-ES" sz="1400" dirty="0" err="1">
                  <a:solidFill>
                    <a:schemeClr val="bg1"/>
                  </a:solidFill>
                </a:rPr>
                <a:t>questions</a:t>
              </a:r>
              <a:r>
                <a:rPr lang="es-ES" sz="1400" dirty="0">
                  <a:solidFill>
                    <a:schemeClr val="bg1"/>
                  </a:solidFill>
                </a:rPr>
                <a:t>:</a:t>
              </a:r>
            </a:p>
            <a:p>
              <a:r>
                <a:rPr lang="es-ES" sz="1400" b="1" dirty="0" err="1">
                  <a:solidFill>
                    <a:schemeClr val="bg1"/>
                  </a:solidFill>
                </a:rPr>
                <a:t>Dr</a:t>
              </a:r>
              <a:r>
                <a:rPr lang="es-ES" sz="1400" b="1" dirty="0">
                  <a:solidFill>
                    <a:schemeClr val="bg1"/>
                  </a:solidFill>
                </a:rPr>
                <a:t> Petra Muellner </a:t>
              </a:r>
            </a:p>
            <a:p>
              <a:pPr>
                <a:spcBef>
                  <a:spcPts val="600"/>
                </a:spcBef>
              </a:pPr>
              <a:r>
                <a:rPr lang="es-ES" sz="1400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petra@epi-interactive.com</a:t>
              </a:r>
              <a:r>
                <a:rPr lang="es-ES" sz="1400" dirty="0">
                  <a:solidFill>
                    <a:schemeClr val="bg1"/>
                  </a:solidFill>
                </a:rPr>
                <a:t> | </a:t>
              </a:r>
              <a:r>
                <a:rPr lang="es-ES" sz="14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www.epi-interactive.com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75779C9-DE3E-4696-97C5-58AAA1865502}"/>
                </a:ext>
              </a:extLst>
            </p:cNvPr>
            <p:cNvCxnSpPr>
              <a:cxnSpLocks/>
            </p:cNvCxnSpPr>
            <p:nvPr/>
          </p:nvCxnSpPr>
          <p:spPr>
            <a:xfrm>
              <a:off x="7629519" y="2447366"/>
              <a:ext cx="422035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5335AE4-4169-4F16-8A79-DAAE7ED8DC21}"/>
              </a:ext>
            </a:extLst>
          </p:cNvPr>
          <p:cNvGrpSpPr/>
          <p:nvPr/>
        </p:nvGrpSpPr>
        <p:grpSpPr>
          <a:xfrm>
            <a:off x="7610474" y="4621292"/>
            <a:ext cx="4239404" cy="1624675"/>
            <a:chOff x="7610474" y="4222790"/>
            <a:chExt cx="4239404" cy="1624675"/>
          </a:xfrm>
        </p:grpSpPr>
        <p:sp>
          <p:nvSpPr>
            <p:cNvPr id="19" name="Picture Placeholder 4">
              <a:extLst>
                <a:ext uri="{FF2B5EF4-FFF2-40B4-BE49-F238E27FC236}">
                  <a16:creationId xmlns:a16="http://schemas.microsoft.com/office/drawing/2014/main" id="{0C279C5C-01C9-423F-8683-CA69EC0B96D7}"/>
                </a:ext>
              </a:extLst>
            </p:cNvPr>
            <p:cNvSpPr txBox="1">
              <a:spLocks/>
            </p:cNvSpPr>
            <p:nvPr/>
          </p:nvSpPr>
          <p:spPr>
            <a:xfrm>
              <a:off x="7619997" y="4314840"/>
              <a:ext cx="4229881" cy="646784"/>
            </a:xfrm>
            <a:prstGeom prst="rect">
              <a:avLst/>
            </a:prstGeom>
          </p:spPr>
          <p:txBody>
            <a:bodyPr l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</a:rPr>
                <a:t>Thanks to the Minnesota Aquatic Invasive Species Research Center for this collaboration, specifically Prof. Nick Phelps and Dr. Amy Kinsley.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F591ED-DF2F-4FF0-BBFF-F3814A76EE89}"/>
                </a:ext>
              </a:extLst>
            </p:cNvPr>
            <p:cNvCxnSpPr>
              <a:cxnSpLocks/>
            </p:cNvCxnSpPr>
            <p:nvPr/>
          </p:nvCxnSpPr>
          <p:spPr>
            <a:xfrm>
              <a:off x="7619997" y="4222790"/>
              <a:ext cx="422988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A189983-4B26-4CEE-A5F8-D7FEEB7C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0474" y="5194570"/>
              <a:ext cx="2382602" cy="652895"/>
            </a:xfrm>
            <a:prstGeom prst="rect">
              <a:avLst/>
            </a:prstGeom>
          </p:spPr>
        </p:pic>
      </p:grp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5A5C36A-92D6-4846-8C1A-7828463E29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45" y="407188"/>
            <a:ext cx="1386954" cy="6855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676063-7D96-4851-A2CE-4FBC9876104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" y="6011873"/>
            <a:ext cx="1334550" cy="468188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B4A093D-6437-4AB4-8113-F2384E0A4415}"/>
              </a:ext>
            </a:extLst>
          </p:cNvPr>
          <p:cNvSpPr txBox="1">
            <a:spLocks/>
          </p:cNvSpPr>
          <p:nvPr/>
        </p:nvSpPr>
        <p:spPr>
          <a:xfrm>
            <a:off x="2109507" y="6121344"/>
            <a:ext cx="4354046" cy="249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Aotearoa’s Full-Service RStudio partner</a:t>
            </a:r>
            <a:endParaRPr lang="en-NZ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002"/>
      </p:ext>
    </p:extLst>
  </p:cSld>
  <p:clrMapOvr>
    <a:masterClrMapping/>
  </p:clrMapOvr>
</p:sld>
</file>

<file path=ppt/theme/theme1.xml><?xml version="1.0" encoding="utf-8"?>
<a:theme xmlns:a="http://schemas.openxmlformats.org/drawingml/2006/main" name="Epi Theme">
  <a:themeElements>
    <a:clrScheme name="Epi-interactive Theme">
      <a:dk1>
        <a:srgbClr val="444444"/>
      </a:dk1>
      <a:lt1>
        <a:srgbClr val="FFFFFF"/>
      </a:lt1>
      <a:dk2>
        <a:srgbClr val="05515E"/>
      </a:dk2>
      <a:lt2>
        <a:srgbClr val="E7E6E6"/>
      </a:lt2>
      <a:accent1>
        <a:srgbClr val="00ADD8"/>
      </a:accent1>
      <a:accent2>
        <a:srgbClr val="91C53C"/>
      </a:accent2>
      <a:accent3>
        <a:srgbClr val="BE2226"/>
      </a:accent3>
      <a:accent4>
        <a:srgbClr val="D46327"/>
      </a:accent4>
      <a:accent5>
        <a:srgbClr val="305F2E"/>
      </a:accent5>
      <a:accent6>
        <a:srgbClr val="CFECF1"/>
      </a:accent6>
      <a:hlink>
        <a:srgbClr val="00ADD8"/>
      </a:hlink>
      <a:folHlink>
        <a:srgbClr val="305F2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_Template_Presentation_Aug2020" id="{DD9ECA64-489C-4E6E-BEB9-71D0EE38FBE3}" vid="{3EE4FFC9-013D-4BA5-9E52-630C9913B7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Epi_Template_Presentation_Aug2020</Template>
  <TotalTime>906</TotalTime>
  <Words>314</Words>
  <Application>Microsoft Office PowerPoint</Application>
  <PresentationFormat>Widescreen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Epi Theme</vt:lpstr>
      <vt:lpstr>Integrating technology to prevent aquatic invasive species in Minnesota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Poulin</dc:creator>
  <cp:lastModifiedBy>Petra Muellner</cp:lastModifiedBy>
  <cp:revision>37</cp:revision>
  <dcterms:created xsi:type="dcterms:W3CDTF">2020-10-28T02:39:58Z</dcterms:created>
  <dcterms:modified xsi:type="dcterms:W3CDTF">2021-06-01T03:48:07Z</dcterms:modified>
</cp:coreProperties>
</file>