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B230DF-9C89-415E-B929-DFDF185BBCB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D2E7A06-088F-4765-A495-340A5A6834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773B24-B98F-406E-AF3D-9D3E5ADFC8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CC92C-BCCE-49B8-AF1E-EFC73F25DBAF}" type="datetimeFigureOut">
              <a:rPr lang="en-NZ" smtClean="0"/>
              <a:t>29/05/2021</a:t>
            </a:fld>
            <a:endParaRPr lang="en-NZ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81EABA-5940-431D-BD95-DBCB4CD852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012B48-3D81-47C3-ACE5-6CDD08E709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5CEB0-8292-4EB3-850E-B9D2DF3FE187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2641194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60C797-8863-4D8F-BDC2-0407176010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0FF5B6E-9F2A-4135-A09E-C6A621C9DF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2B8747-C59E-4487-BB1B-30112C7743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CC92C-BCCE-49B8-AF1E-EFC73F25DBAF}" type="datetimeFigureOut">
              <a:rPr lang="en-NZ" smtClean="0"/>
              <a:t>29/05/2021</a:t>
            </a:fld>
            <a:endParaRPr lang="en-NZ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161398-B2E2-41A0-9FBE-6EC79F6843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761C53-0128-45E8-8963-185FA9FE58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5CEB0-8292-4EB3-850E-B9D2DF3FE187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7054767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F08B942-E455-4CAE-9AF9-FC10A7D1E17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F2614E5-0E83-45AD-B730-C770B6BA07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07134B-78CD-42FD-9CD2-B00AEE89C2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CC92C-BCCE-49B8-AF1E-EFC73F25DBAF}" type="datetimeFigureOut">
              <a:rPr lang="en-NZ" smtClean="0"/>
              <a:t>29/05/2021</a:t>
            </a:fld>
            <a:endParaRPr lang="en-NZ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CD2FE3-13A1-48FB-ACD7-BB631C4963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AE2E60-7097-4095-AA2F-A7F2823D33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5CEB0-8292-4EB3-850E-B9D2DF3FE187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2162123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DCAEF8-7F33-4069-92E0-D608F2836C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A4B0BB-812A-4E4A-A50C-87B4FA9C49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C67EEF-5C95-4050-A82F-F989846DF3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CC92C-BCCE-49B8-AF1E-EFC73F25DBAF}" type="datetimeFigureOut">
              <a:rPr lang="en-NZ" smtClean="0"/>
              <a:t>29/05/2021</a:t>
            </a:fld>
            <a:endParaRPr lang="en-NZ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05D132-9837-40EB-935D-B9F39C2EF5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418EB5-92A8-4101-A5B6-0DE1C5A8F7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5CEB0-8292-4EB3-850E-B9D2DF3FE187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4456334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C2D527-C6A3-435B-ACED-D111573EDB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92593A-AD08-4C26-B303-7F1547A820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1614D0-9EE7-40BD-9DFA-1A555E8626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CC92C-BCCE-49B8-AF1E-EFC73F25DBAF}" type="datetimeFigureOut">
              <a:rPr lang="en-NZ" smtClean="0"/>
              <a:t>29/05/2021</a:t>
            </a:fld>
            <a:endParaRPr lang="en-NZ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A9C015-9C32-40BB-8803-C359BCDE53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ED86DE-E854-43C0-AD56-B5A75C84FE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5CEB0-8292-4EB3-850E-B9D2DF3FE187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7651139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E3EEA7-6A38-41D8-B377-1E3F4AFABD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8C9D7B-6F1F-4974-8FDC-2FD1B5166B6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4133208-F2D2-403E-B7E6-828E196DAE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D51E9E5-7234-4E56-8C0D-DFE9EC3FC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CC92C-BCCE-49B8-AF1E-EFC73F25DBAF}" type="datetimeFigureOut">
              <a:rPr lang="en-NZ" smtClean="0"/>
              <a:t>29/05/2021</a:t>
            </a:fld>
            <a:endParaRPr lang="en-NZ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E73B15-31D5-4A00-A2E0-FBE62E65D8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EA886B-9202-4D1B-AD09-FF121DF191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5CEB0-8292-4EB3-850E-B9D2DF3FE187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7282454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77F0FD-872D-4D21-BD18-7FFED6FFB5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C18BA9-3A78-4553-8FC3-A94C44A1EB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E56D023-39FF-44B9-9D62-B25100A011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DDD7C0B-2432-4EC5-89EA-B94F8A78ED4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2AF2F9C-5C7F-4003-A909-B942DA47A94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5BD11EF-92E5-4AEA-97A4-3853220BF2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CC92C-BCCE-49B8-AF1E-EFC73F25DBAF}" type="datetimeFigureOut">
              <a:rPr lang="en-NZ" smtClean="0"/>
              <a:t>29/05/2021</a:t>
            </a:fld>
            <a:endParaRPr lang="en-NZ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424A22A-4AE3-4D08-B328-6E7B999F8D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3691F15-28BF-4417-8286-FCD156B238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5CEB0-8292-4EB3-850E-B9D2DF3FE187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8463503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E4BEFE-7E1E-4A0D-9719-928E24FB13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DEAC2E2-63F2-475D-A378-BE8757201B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CC92C-BCCE-49B8-AF1E-EFC73F25DBAF}" type="datetimeFigureOut">
              <a:rPr lang="en-NZ" smtClean="0"/>
              <a:t>29/05/2021</a:t>
            </a:fld>
            <a:endParaRPr lang="en-NZ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8869C6D-4EDB-44AC-8C43-646503B73F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F1535A1-AC80-468A-AD2A-4F5F694A79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5CEB0-8292-4EB3-850E-B9D2DF3FE187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421376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A200B30-89F3-479D-ACD4-D8DDC34A5C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CC92C-BCCE-49B8-AF1E-EFC73F25DBAF}" type="datetimeFigureOut">
              <a:rPr lang="en-NZ" smtClean="0"/>
              <a:t>29/05/2021</a:t>
            </a:fld>
            <a:endParaRPr lang="en-NZ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A46070E-D446-4B70-908B-5DCBE29E2D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3BD7C1F-D786-45E7-BAFA-9149CBF9F7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5CEB0-8292-4EB3-850E-B9D2DF3FE187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2952760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84C118-5EEF-4BF4-87C4-68B0588C7D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DEB342-0173-4CBB-AA03-78024480DF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68027D7-2157-40E7-85A2-347844A6CF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D8A806F-F1BA-40DB-A4F6-94F4AEDAA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CC92C-BCCE-49B8-AF1E-EFC73F25DBAF}" type="datetimeFigureOut">
              <a:rPr lang="en-NZ" smtClean="0"/>
              <a:t>29/05/2021</a:t>
            </a:fld>
            <a:endParaRPr lang="en-NZ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6A1DA7A-77E8-42BC-88B8-BB7BF2C5F5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A87F1F6-69AD-406A-93AE-2F62BABB36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5CEB0-8292-4EB3-850E-B9D2DF3FE187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789748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31051A-0155-4DB2-BFF0-C3E3AB07BF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3A0B8A1-EFA7-45F9-A0E5-8C2F1D51951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35558C9-3AEB-4953-BA21-E50C66F7D4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3DB676F-5DB3-424F-B933-DF0B0E93D3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CC92C-BCCE-49B8-AF1E-EFC73F25DBAF}" type="datetimeFigureOut">
              <a:rPr lang="en-NZ" smtClean="0"/>
              <a:t>29/05/2021</a:t>
            </a:fld>
            <a:endParaRPr lang="en-NZ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FCF229-1348-43B3-962B-333C6F5520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132926C-3E5F-4C19-B977-12B2C34042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5CEB0-8292-4EB3-850E-B9D2DF3FE187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40299324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DFBFBE3-735F-41CB-8C6C-A76267F260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81395C-0D1D-4551-92A0-EAF36E0D5F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86BBF1-FA24-4918-8359-A396DE50D74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8CC92C-BCCE-49B8-AF1E-EFC73F25DBAF}" type="datetimeFigureOut">
              <a:rPr lang="en-NZ" smtClean="0"/>
              <a:t>29/05/2021</a:t>
            </a:fld>
            <a:endParaRPr lang="en-NZ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B0E312-976B-4AEB-A627-B7D6BB1D696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B266FA-6C56-45AA-9365-36D7F94121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B5CEB0-8292-4EB3-850E-B9D2DF3FE187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649252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6" name="Straight Arrow Connector 65">
            <a:extLst>
              <a:ext uri="{FF2B5EF4-FFF2-40B4-BE49-F238E27FC236}">
                <a16:creationId xmlns:a16="http://schemas.microsoft.com/office/drawing/2014/main" id="{6084F917-2C9F-431D-8C36-FA197E44A953}"/>
              </a:ext>
            </a:extLst>
          </p:cNvPr>
          <p:cNvCxnSpPr>
            <a:cxnSpLocks/>
            <a:endCxn id="50" idx="0"/>
          </p:cNvCxnSpPr>
          <p:nvPr/>
        </p:nvCxnSpPr>
        <p:spPr>
          <a:xfrm>
            <a:off x="9943161" y="3194200"/>
            <a:ext cx="0" cy="1769116"/>
          </a:xfrm>
          <a:prstGeom prst="straightConnector1">
            <a:avLst/>
          </a:prstGeom>
          <a:ln w="50800">
            <a:solidFill>
              <a:schemeClr val="bg1">
                <a:lumMod val="8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>
            <a:extLst>
              <a:ext uri="{FF2B5EF4-FFF2-40B4-BE49-F238E27FC236}">
                <a16:creationId xmlns:a16="http://schemas.microsoft.com/office/drawing/2014/main" id="{CB692FE8-B7FC-480D-98F2-BFE11EAC0614}"/>
              </a:ext>
            </a:extLst>
          </p:cNvPr>
          <p:cNvCxnSpPr>
            <a:cxnSpLocks/>
            <a:stCxn id="49" idx="3"/>
          </p:cNvCxnSpPr>
          <p:nvPr/>
        </p:nvCxnSpPr>
        <p:spPr>
          <a:xfrm flipH="1">
            <a:off x="8858609" y="2983317"/>
            <a:ext cx="490087" cy="679257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B780E06E-0BD9-4CCA-93D6-0731D5C6B0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NZ" dirty="0">
                <a:latin typeface="Arial" panose="020B0604020202020204" pitchFamily="34" charset="0"/>
                <a:cs typeface="Arial" panose="020B0604020202020204" pitchFamily="34" charset="0"/>
              </a:rPr>
              <a:t>Analysis of Household Changes using Housing Register Data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CDE1EF0-7EFD-41F9-8123-0052492C680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23935" y="1690688"/>
            <a:ext cx="7632925" cy="486442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NZ" dirty="0">
                <a:latin typeface="Arial" panose="020B0604020202020204" pitchFamily="34" charset="0"/>
                <a:cs typeface="Arial" panose="020B0604020202020204" pitchFamily="34" charset="0"/>
              </a:rPr>
              <a:t>Purpose</a:t>
            </a:r>
          </a:p>
          <a:p>
            <a:r>
              <a:rPr lang="en-NZ" dirty="0">
                <a:latin typeface="Arial" panose="020B0604020202020204" pitchFamily="34" charset="0"/>
                <a:cs typeface="Arial" panose="020B0604020202020204" pitchFamily="34" charset="0"/>
              </a:rPr>
              <a:t>Understand the extent to which households and individuals who enter the Housing Register leave and then return to the Register later. </a:t>
            </a:r>
          </a:p>
          <a:p>
            <a:r>
              <a:rPr lang="en-NZ" dirty="0">
                <a:latin typeface="Arial" panose="020B0604020202020204" pitchFamily="34" charset="0"/>
                <a:cs typeface="Arial" panose="020B0604020202020204" pitchFamily="34" charset="0"/>
              </a:rPr>
              <a:t>Analyse changes in household compositions and circumstances for individuals that entered the Register a second time. </a:t>
            </a:r>
          </a:p>
          <a:p>
            <a:pPr marL="0" indent="0">
              <a:buNone/>
            </a:pPr>
            <a:r>
              <a:rPr lang="en-NZ" dirty="0">
                <a:latin typeface="Arial" panose="020B0604020202020204" pitchFamily="34" charset="0"/>
                <a:cs typeface="Arial" panose="020B0604020202020204" pitchFamily="34" charset="0"/>
              </a:rPr>
              <a:t>The Housing Register is a register of individuals in need of social housing in New Zealand, and is administered by MSD</a:t>
            </a:r>
          </a:p>
        </p:txBody>
      </p:sp>
      <p:sp>
        <p:nvSpPr>
          <p:cNvPr id="49" name="Oval 48">
            <a:extLst>
              <a:ext uri="{FF2B5EF4-FFF2-40B4-BE49-F238E27FC236}">
                <a16:creationId xmlns:a16="http://schemas.microsoft.com/office/drawing/2014/main" id="{D2D22624-A624-445C-9DEC-63039ABBDDD8}"/>
              </a:ext>
            </a:extLst>
          </p:cNvPr>
          <p:cNvSpPr/>
          <p:nvPr/>
        </p:nvSpPr>
        <p:spPr>
          <a:xfrm>
            <a:off x="9137813" y="1754200"/>
            <a:ext cx="1440000" cy="1440000"/>
          </a:xfrm>
          <a:prstGeom prst="ellipse">
            <a:avLst/>
          </a:prstGeom>
          <a:solidFill>
            <a:srgbClr val="CCE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N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Public Housing</a:t>
            </a:r>
          </a:p>
        </p:txBody>
      </p:sp>
      <p:sp>
        <p:nvSpPr>
          <p:cNvPr id="50" name="Oval 49">
            <a:extLst>
              <a:ext uri="{FF2B5EF4-FFF2-40B4-BE49-F238E27FC236}">
                <a16:creationId xmlns:a16="http://schemas.microsoft.com/office/drawing/2014/main" id="{DACE4922-F49A-46F1-BC6B-F9DF9504131E}"/>
              </a:ext>
            </a:extLst>
          </p:cNvPr>
          <p:cNvSpPr/>
          <p:nvPr/>
        </p:nvSpPr>
        <p:spPr>
          <a:xfrm>
            <a:off x="9223161" y="4963316"/>
            <a:ext cx="1440000" cy="1440000"/>
          </a:xfrm>
          <a:prstGeom prst="ellipse">
            <a:avLst/>
          </a:prstGeom>
          <a:solidFill>
            <a:srgbClr val="CCE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N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Owner-occupier</a:t>
            </a:r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id="{5F2F3307-189C-455F-A7F6-30FF1EE38CC9}"/>
              </a:ext>
            </a:extLst>
          </p:cNvPr>
          <p:cNvSpPr/>
          <p:nvPr/>
        </p:nvSpPr>
        <p:spPr>
          <a:xfrm>
            <a:off x="10767330" y="3589430"/>
            <a:ext cx="1440000" cy="1440000"/>
          </a:xfrm>
          <a:prstGeom prst="ellipse">
            <a:avLst/>
          </a:prstGeom>
          <a:solidFill>
            <a:srgbClr val="CCE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N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Private Rental</a:t>
            </a:r>
          </a:p>
        </p:txBody>
      </p:sp>
      <p:sp>
        <p:nvSpPr>
          <p:cNvPr id="52" name="Oval 51">
            <a:extLst>
              <a:ext uri="{FF2B5EF4-FFF2-40B4-BE49-F238E27FC236}">
                <a16:creationId xmlns:a16="http://schemas.microsoft.com/office/drawing/2014/main" id="{7F10AEF6-51EC-44C9-82CB-64348D2A1BA8}"/>
              </a:ext>
            </a:extLst>
          </p:cNvPr>
          <p:cNvSpPr/>
          <p:nvPr/>
        </p:nvSpPr>
        <p:spPr>
          <a:xfrm>
            <a:off x="7815346" y="3608769"/>
            <a:ext cx="1440000" cy="1440000"/>
          </a:xfrm>
          <a:prstGeom prst="ellipse">
            <a:avLst/>
          </a:prstGeom>
          <a:solidFill>
            <a:srgbClr val="CCE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NZ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Homeless/severe housing deprivation</a:t>
            </a:r>
          </a:p>
        </p:txBody>
      </p:sp>
      <p:sp>
        <p:nvSpPr>
          <p:cNvPr id="53" name="Block Arc 52">
            <a:extLst>
              <a:ext uri="{FF2B5EF4-FFF2-40B4-BE49-F238E27FC236}">
                <a16:creationId xmlns:a16="http://schemas.microsoft.com/office/drawing/2014/main" id="{B612AA93-F454-4A16-9E4E-107BDF1E642B}"/>
              </a:ext>
            </a:extLst>
          </p:cNvPr>
          <p:cNvSpPr/>
          <p:nvPr/>
        </p:nvSpPr>
        <p:spPr>
          <a:xfrm rot="10800000">
            <a:off x="8597814" y="1222588"/>
            <a:ext cx="2520000" cy="2520000"/>
          </a:xfrm>
          <a:prstGeom prst="blockArc">
            <a:avLst>
              <a:gd name="adj1" fmla="val 13052091"/>
              <a:gd name="adj2" fmla="val 100812"/>
              <a:gd name="adj3" fmla="val 14020"/>
            </a:avLst>
          </a:prstGeom>
          <a:solidFill>
            <a:srgbClr val="FFCCCC"/>
          </a:solidFill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dirty="0">
              <a:solidFill>
                <a:schemeClr val="tx1"/>
              </a:solidFill>
            </a:endParaRPr>
          </a:p>
        </p:txBody>
      </p:sp>
      <p:sp>
        <p:nvSpPr>
          <p:cNvPr id="54" name="Block Arc 53">
            <a:extLst>
              <a:ext uri="{FF2B5EF4-FFF2-40B4-BE49-F238E27FC236}">
                <a16:creationId xmlns:a16="http://schemas.microsoft.com/office/drawing/2014/main" id="{8AF2C4EC-351F-4C6D-8A52-1DE81834E22F}"/>
              </a:ext>
            </a:extLst>
          </p:cNvPr>
          <p:cNvSpPr/>
          <p:nvPr/>
        </p:nvSpPr>
        <p:spPr>
          <a:xfrm rot="20767658">
            <a:off x="8597814" y="1214198"/>
            <a:ext cx="2520000" cy="2520000"/>
          </a:xfrm>
          <a:prstGeom prst="blockArc">
            <a:avLst>
              <a:gd name="adj1" fmla="val 19936044"/>
              <a:gd name="adj2" fmla="val 21569995"/>
              <a:gd name="adj3" fmla="val 9740"/>
            </a:avLst>
          </a:prstGeom>
          <a:solidFill>
            <a:srgbClr val="CC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dirty="0">
              <a:solidFill>
                <a:schemeClr val="tx1"/>
              </a:solidFill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CECF5934-3E9B-40CE-9D04-35E2B6DE9727}"/>
              </a:ext>
            </a:extLst>
          </p:cNvPr>
          <p:cNvSpPr txBox="1"/>
          <p:nvPr/>
        </p:nvSpPr>
        <p:spPr>
          <a:xfrm>
            <a:off x="8667421" y="1582980"/>
            <a:ext cx="2355336" cy="2110526"/>
          </a:xfrm>
          <a:prstGeom prst="rect">
            <a:avLst/>
          </a:prstGeom>
          <a:noFill/>
        </p:spPr>
        <p:txBody>
          <a:bodyPr wrap="square" rtlCol="0">
            <a:prstTxWarp prst="textArchDownPour">
              <a:avLst>
                <a:gd name="adj1" fmla="val 1961268"/>
                <a:gd name="adj2" fmla="val 74782"/>
              </a:avLst>
            </a:prstTxWarp>
            <a:spAutoFit/>
          </a:bodyPr>
          <a:lstStyle/>
          <a:p>
            <a:r>
              <a:rPr lang="en-NZ" sz="1600" dirty="0">
                <a:latin typeface="Arial" panose="020B0604020202020204" pitchFamily="34" charset="0"/>
                <a:cs typeface="Arial" panose="020B0604020202020204" pitchFamily="34" charset="0"/>
              </a:rPr>
              <a:t>Housing Register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66E5C664-0853-4923-99F7-BA5A8846B14F}"/>
              </a:ext>
            </a:extLst>
          </p:cNvPr>
          <p:cNvSpPr txBox="1"/>
          <p:nvPr/>
        </p:nvSpPr>
        <p:spPr>
          <a:xfrm>
            <a:off x="11180282" y="1673120"/>
            <a:ext cx="9793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200" dirty="0">
                <a:latin typeface="Arial" panose="020B0604020202020204" pitchFamily="34" charset="0"/>
                <a:cs typeface="Arial" panose="020B0604020202020204" pitchFamily="34" charset="0"/>
              </a:rPr>
              <a:t>Transfer Register</a:t>
            </a:r>
          </a:p>
        </p:txBody>
      </p:sp>
      <p:cxnSp>
        <p:nvCxnSpPr>
          <p:cNvPr id="59" name="Straight Arrow Connector 58">
            <a:extLst>
              <a:ext uri="{FF2B5EF4-FFF2-40B4-BE49-F238E27FC236}">
                <a16:creationId xmlns:a16="http://schemas.microsoft.com/office/drawing/2014/main" id="{E812498E-1AA8-49A0-9B35-3932283C991A}"/>
              </a:ext>
            </a:extLst>
          </p:cNvPr>
          <p:cNvCxnSpPr/>
          <p:nvPr/>
        </p:nvCxnSpPr>
        <p:spPr>
          <a:xfrm flipV="1">
            <a:off x="9832008" y="3110571"/>
            <a:ext cx="4852" cy="315428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>
            <a:extLst>
              <a:ext uri="{FF2B5EF4-FFF2-40B4-BE49-F238E27FC236}">
                <a16:creationId xmlns:a16="http://schemas.microsoft.com/office/drawing/2014/main" id="{57E95B0C-1464-48A5-9F0E-DA1740DB276B}"/>
              </a:ext>
            </a:extLst>
          </p:cNvPr>
          <p:cNvCxnSpPr>
            <a:cxnSpLocks/>
            <a:stCxn id="49" idx="6"/>
            <a:endCxn id="51" idx="0"/>
          </p:cNvCxnSpPr>
          <p:nvPr/>
        </p:nvCxnSpPr>
        <p:spPr>
          <a:xfrm>
            <a:off x="10577813" y="2474200"/>
            <a:ext cx="909517" cy="1115230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>
            <a:extLst>
              <a:ext uri="{FF2B5EF4-FFF2-40B4-BE49-F238E27FC236}">
                <a16:creationId xmlns:a16="http://schemas.microsoft.com/office/drawing/2014/main" id="{F660FFF2-F0CD-402D-BF2E-67B40AC169F8}"/>
              </a:ext>
            </a:extLst>
          </p:cNvPr>
          <p:cNvCxnSpPr>
            <a:cxnSpLocks/>
          </p:cNvCxnSpPr>
          <p:nvPr/>
        </p:nvCxnSpPr>
        <p:spPr>
          <a:xfrm>
            <a:off x="10436988" y="2050967"/>
            <a:ext cx="349618" cy="0"/>
          </a:xfrm>
          <a:prstGeom prst="straightConnector1">
            <a:avLst/>
          </a:prstGeom>
          <a:ln w="508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>
            <a:extLst>
              <a:ext uri="{FF2B5EF4-FFF2-40B4-BE49-F238E27FC236}">
                <a16:creationId xmlns:a16="http://schemas.microsoft.com/office/drawing/2014/main" id="{B4AC990F-D963-4F74-AA88-3D8A17C8766E}"/>
              </a:ext>
            </a:extLst>
          </p:cNvPr>
          <p:cNvCxnSpPr>
            <a:cxnSpLocks/>
            <a:stCxn id="51" idx="3"/>
            <a:endCxn id="50" idx="6"/>
          </p:cNvCxnSpPr>
          <p:nvPr/>
        </p:nvCxnSpPr>
        <p:spPr>
          <a:xfrm flipH="1">
            <a:off x="10663161" y="4818547"/>
            <a:ext cx="315052" cy="864769"/>
          </a:xfrm>
          <a:prstGeom prst="straightConnector1">
            <a:avLst/>
          </a:prstGeom>
          <a:ln w="508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>
            <a:extLst>
              <a:ext uri="{FF2B5EF4-FFF2-40B4-BE49-F238E27FC236}">
                <a16:creationId xmlns:a16="http://schemas.microsoft.com/office/drawing/2014/main" id="{6D254145-A7F8-4E93-BCD4-C186E33749EE}"/>
              </a:ext>
            </a:extLst>
          </p:cNvPr>
          <p:cNvCxnSpPr>
            <a:cxnSpLocks/>
            <a:stCxn id="52" idx="0"/>
          </p:cNvCxnSpPr>
          <p:nvPr/>
        </p:nvCxnSpPr>
        <p:spPr>
          <a:xfrm flipV="1">
            <a:off x="8535346" y="3268285"/>
            <a:ext cx="281562" cy="340484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>
            <a:extLst>
              <a:ext uri="{FF2B5EF4-FFF2-40B4-BE49-F238E27FC236}">
                <a16:creationId xmlns:a16="http://schemas.microsoft.com/office/drawing/2014/main" id="{199116E1-663C-4F5F-96BC-EF19A654948C}"/>
              </a:ext>
            </a:extLst>
          </p:cNvPr>
          <p:cNvCxnSpPr>
            <a:cxnSpLocks/>
            <a:stCxn id="50" idx="2"/>
            <a:endCxn id="52" idx="4"/>
          </p:cNvCxnSpPr>
          <p:nvPr/>
        </p:nvCxnSpPr>
        <p:spPr>
          <a:xfrm flipH="1" flipV="1">
            <a:off x="8535346" y="5048769"/>
            <a:ext cx="687815" cy="634547"/>
          </a:xfrm>
          <a:prstGeom prst="straightConnector1">
            <a:avLst/>
          </a:prstGeom>
          <a:ln w="50800">
            <a:solidFill>
              <a:schemeClr val="bg1">
                <a:lumMod val="85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>
            <a:extLst>
              <a:ext uri="{FF2B5EF4-FFF2-40B4-BE49-F238E27FC236}">
                <a16:creationId xmlns:a16="http://schemas.microsoft.com/office/drawing/2014/main" id="{3A58E382-3D64-4AF9-9117-D9A4A227EB19}"/>
              </a:ext>
            </a:extLst>
          </p:cNvPr>
          <p:cNvCxnSpPr>
            <a:cxnSpLocks/>
            <a:stCxn id="50" idx="7"/>
          </p:cNvCxnSpPr>
          <p:nvPr/>
        </p:nvCxnSpPr>
        <p:spPr>
          <a:xfrm flipV="1">
            <a:off x="10452278" y="3574155"/>
            <a:ext cx="8005" cy="1600044"/>
          </a:xfrm>
          <a:prstGeom prst="straightConnector1">
            <a:avLst/>
          </a:prstGeom>
          <a:ln w="50800">
            <a:solidFill>
              <a:schemeClr val="bg1">
                <a:lumMod val="85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>
            <a:extLst>
              <a:ext uri="{FF2B5EF4-FFF2-40B4-BE49-F238E27FC236}">
                <a16:creationId xmlns:a16="http://schemas.microsoft.com/office/drawing/2014/main" id="{0CCF9C51-6832-4A54-AD85-5089C0D0C522}"/>
              </a:ext>
            </a:extLst>
          </p:cNvPr>
          <p:cNvCxnSpPr>
            <a:cxnSpLocks/>
            <a:stCxn id="51" idx="1"/>
          </p:cNvCxnSpPr>
          <p:nvPr/>
        </p:nvCxnSpPr>
        <p:spPr>
          <a:xfrm flipH="1" flipV="1">
            <a:off x="10663161" y="3438527"/>
            <a:ext cx="315052" cy="361786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>
            <a:extLst>
              <a:ext uri="{FF2B5EF4-FFF2-40B4-BE49-F238E27FC236}">
                <a16:creationId xmlns:a16="http://schemas.microsoft.com/office/drawing/2014/main" id="{DD8CFB96-91FF-4FC0-9026-6D9419F7752D}"/>
              </a:ext>
            </a:extLst>
          </p:cNvPr>
          <p:cNvCxnSpPr>
            <a:cxnSpLocks/>
            <a:stCxn id="51" idx="2"/>
            <a:endCxn id="52" idx="6"/>
          </p:cNvCxnSpPr>
          <p:nvPr/>
        </p:nvCxnSpPr>
        <p:spPr>
          <a:xfrm flipH="1">
            <a:off x="9255346" y="4309430"/>
            <a:ext cx="1511984" cy="19339"/>
          </a:xfrm>
          <a:prstGeom prst="straightConnector1">
            <a:avLst/>
          </a:prstGeom>
          <a:ln w="508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158519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4BB5AB-FD90-413D-ACB1-111A10A38A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0" y="232169"/>
            <a:ext cx="4453270" cy="1325563"/>
          </a:xfrm>
        </p:spPr>
        <p:txBody>
          <a:bodyPr/>
          <a:lstStyle/>
          <a:p>
            <a:r>
              <a:rPr lang="en-NZ" dirty="0">
                <a:latin typeface="Arial" panose="020B0604020202020204" pitchFamily="34" charset="0"/>
                <a:cs typeface="Arial" panose="020B0604020202020204" pitchFamily="34" charset="0"/>
              </a:rPr>
              <a:t>Main Findings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645F28D-D810-43B0-A566-AFE473B4F09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44625" y="1514872"/>
            <a:ext cx="6112964" cy="2338670"/>
          </a:xfrm>
        </p:spPr>
        <p:txBody>
          <a:bodyPr>
            <a:normAutofit/>
          </a:bodyPr>
          <a:lstStyle/>
          <a:p>
            <a:r>
              <a:rPr lang="en-NZ" dirty="0">
                <a:latin typeface="Arial" panose="020B0604020202020204" pitchFamily="34" charset="0"/>
                <a:cs typeface="Arial" panose="020B0604020202020204" pitchFamily="34" charset="0"/>
              </a:rPr>
              <a:t>Housing Register data from the IDI</a:t>
            </a:r>
          </a:p>
          <a:p>
            <a:r>
              <a:rPr lang="en-NZ" dirty="0">
                <a:latin typeface="Arial" panose="020B0604020202020204" pitchFamily="34" charset="0"/>
                <a:cs typeface="Arial" panose="020B0604020202020204" pitchFamily="34" charset="0"/>
              </a:rPr>
              <a:t>Used unique individual identifier to find (anonymised) individuals that had been entered onto the Register more than once</a:t>
            </a:r>
          </a:p>
          <a:p>
            <a:pPr marL="0" indent="0">
              <a:buNone/>
            </a:pPr>
            <a:endParaRPr lang="en-N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N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D57B5EA-A908-44F8-8767-AE992BCF60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665720" y="1514872"/>
            <a:ext cx="5474002" cy="4351338"/>
          </a:xfrm>
        </p:spPr>
        <p:txBody>
          <a:bodyPr>
            <a:normAutofit/>
          </a:bodyPr>
          <a:lstStyle/>
          <a:p>
            <a:r>
              <a:rPr lang="en-NZ" dirty="0">
                <a:latin typeface="Arial" panose="020B0604020202020204" pitchFamily="34" charset="0"/>
                <a:cs typeface="Arial" panose="020B0604020202020204" pitchFamily="34" charset="0"/>
              </a:rPr>
              <a:t>Around 19% of the individuals that had been entered on the Register in 2019 had previously entered the Register sometime after the beginning of 2015.</a:t>
            </a:r>
          </a:p>
          <a:p>
            <a:r>
              <a:rPr lang="en-NZ" dirty="0">
                <a:latin typeface="Arial" panose="020B0604020202020204" pitchFamily="34" charset="0"/>
                <a:cs typeface="Arial" panose="020B0604020202020204" pitchFamily="34" charset="0"/>
              </a:rPr>
              <a:t>Individuals were more likely to re-enter the Register if they had exited </a:t>
            </a:r>
            <a:r>
              <a:rPr lang="en-NZ" i="1" dirty="0">
                <a:latin typeface="Arial" panose="020B0604020202020204" pitchFamily="34" charset="0"/>
                <a:cs typeface="Arial" panose="020B0604020202020204" pitchFamily="34" charset="0"/>
              </a:rPr>
              <a:t>without</a:t>
            </a:r>
            <a:r>
              <a:rPr lang="en-NZ" dirty="0">
                <a:latin typeface="Arial" panose="020B0604020202020204" pitchFamily="34" charset="0"/>
                <a:cs typeface="Arial" panose="020B0604020202020204" pitchFamily="34" charset="0"/>
              </a:rPr>
              <a:t> being housed in a public house.</a:t>
            </a:r>
          </a:p>
          <a:p>
            <a:endParaRPr lang="en-N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9C65CD7F-FF63-40CE-A255-17506795BCC7}"/>
              </a:ext>
            </a:extLst>
          </p:cNvPr>
          <p:cNvSpPr txBox="1">
            <a:spLocks/>
          </p:cNvSpPr>
          <p:nvPr/>
        </p:nvSpPr>
        <p:spPr>
          <a:xfrm>
            <a:off x="492748" y="227898"/>
            <a:ext cx="520806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NZ" dirty="0">
                <a:latin typeface="Arial" panose="020B0604020202020204" pitchFamily="34" charset="0"/>
                <a:cs typeface="Arial" panose="020B0604020202020204" pitchFamily="34" charset="0"/>
              </a:rPr>
              <a:t>Data and Methods</a:t>
            </a:r>
          </a:p>
        </p:txBody>
      </p:sp>
      <p:graphicFrame>
        <p:nvGraphicFramePr>
          <p:cNvPr id="73" name="Table 72">
            <a:extLst>
              <a:ext uri="{FF2B5EF4-FFF2-40B4-BE49-F238E27FC236}">
                <a16:creationId xmlns:a16="http://schemas.microsoft.com/office/drawing/2014/main" id="{18FF9EC4-EEAC-4F61-9E40-0BCA34C67C3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4446312"/>
              </p:ext>
            </p:extLst>
          </p:nvPr>
        </p:nvGraphicFramePr>
        <p:xfrm>
          <a:off x="344625" y="3903953"/>
          <a:ext cx="6112964" cy="2056179"/>
        </p:xfrm>
        <a:graphic>
          <a:graphicData uri="http://schemas.openxmlformats.org/drawingml/2006/table">
            <a:tbl>
              <a:tblPr firstRow="1" firstCol="1" bandRow="1">
                <a:tableStyleId>{F2DE63D5-997A-4646-A377-4702673A728D}</a:tableStyleId>
              </a:tblPr>
              <a:tblGrid>
                <a:gridCol w="4738949">
                  <a:extLst>
                    <a:ext uri="{9D8B030D-6E8A-4147-A177-3AD203B41FA5}">
                      <a16:colId xmlns:a16="http://schemas.microsoft.com/office/drawing/2014/main" val="3504010208"/>
                    </a:ext>
                  </a:extLst>
                </a:gridCol>
                <a:gridCol w="1374015">
                  <a:extLst>
                    <a:ext uri="{9D8B030D-6E8A-4147-A177-3AD203B41FA5}">
                      <a16:colId xmlns:a16="http://schemas.microsoft.com/office/drawing/2014/main" val="1250940647"/>
                    </a:ext>
                  </a:extLst>
                </a:gridCol>
              </a:tblGrid>
              <a:tr h="862637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Number of individuals entering the Housing Register (HR) in 2019…</a:t>
                      </a:r>
                      <a:endParaRPr lang="en-NZ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 of individuals</a:t>
                      </a:r>
                      <a:endParaRPr lang="en-NZ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979384753"/>
                  </a:ext>
                </a:extLst>
              </a:tr>
              <a:tr h="596771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With no record of previously being on HR</a:t>
                      </a:r>
                      <a:endParaRPr lang="en-NZ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80.7%</a:t>
                      </a:r>
                      <a:endParaRPr lang="en-NZ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777541129"/>
                  </a:ext>
                </a:extLst>
              </a:tr>
              <a:tr h="596771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Had previously been on HR </a:t>
                      </a:r>
                      <a:endParaRPr lang="en-NZ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19.3%</a:t>
                      </a:r>
                      <a:endParaRPr lang="en-NZ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4295353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548727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8C950D-7490-4138-BF68-5EA786EE1D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>
                <a:latin typeface="Arial" panose="020B0604020202020204" pitchFamily="34" charset="0"/>
                <a:cs typeface="Arial" panose="020B0604020202020204" pitchFamily="34" charset="0"/>
              </a:rPr>
              <a:t>Main findings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3ABF4B-9821-4C7F-BB84-3C215630C2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4293" y="1501629"/>
            <a:ext cx="7249629" cy="5160428"/>
          </a:xfrm>
        </p:spPr>
        <p:txBody>
          <a:bodyPr>
            <a:normAutofit/>
          </a:bodyPr>
          <a:lstStyle/>
          <a:p>
            <a:r>
              <a:rPr lang="en-NZ" dirty="0">
                <a:latin typeface="Arial" panose="020B0604020202020204" pitchFamily="34" charset="0"/>
                <a:cs typeface="Arial" panose="020B0604020202020204" pitchFamily="34" charset="0"/>
              </a:rPr>
              <a:t>Most individuals have the same household composition and size for their 1</a:t>
            </a:r>
            <a:r>
              <a:rPr lang="en-NZ" baseline="30000" dirty="0">
                <a:latin typeface="Arial" panose="020B0604020202020204" pitchFamily="34" charset="0"/>
                <a:cs typeface="Arial" panose="020B0604020202020204" pitchFamily="34" charset="0"/>
              </a:rPr>
              <a:t>st</a:t>
            </a:r>
            <a:r>
              <a:rPr lang="en-NZ" dirty="0">
                <a:latin typeface="Arial" panose="020B0604020202020204" pitchFamily="34" charset="0"/>
                <a:cs typeface="Arial" panose="020B0604020202020204" pitchFamily="34" charset="0"/>
              </a:rPr>
              <a:t> and 2</a:t>
            </a:r>
            <a:r>
              <a:rPr lang="en-NZ" baseline="30000" dirty="0">
                <a:latin typeface="Arial" panose="020B0604020202020204" pitchFamily="34" charset="0"/>
                <a:cs typeface="Arial" panose="020B0604020202020204" pitchFamily="34" charset="0"/>
              </a:rPr>
              <a:t>nd</a:t>
            </a:r>
            <a:r>
              <a:rPr lang="en-NZ" dirty="0">
                <a:latin typeface="Arial" panose="020B0604020202020204" pitchFamily="34" charset="0"/>
                <a:cs typeface="Arial" panose="020B0604020202020204" pitchFamily="34" charset="0"/>
              </a:rPr>
              <a:t> Register applications (73% had the same household composition). </a:t>
            </a:r>
          </a:p>
          <a:p>
            <a:r>
              <a:rPr lang="en-NZ" dirty="0">
                <a:latin typeface="Arial" panose="020B0604020202020204" pitchFamily="34" charset="0"/>
                <a:cs typeface="Arial" panose="020B0604020202020204" pitchFamily="34" charset="0"/>
              </a:rPr>
              <a:t>The reason that individuals have for applying tends to change between applications (29% had the same main reason).</a:t>
            </a:r>
          </a:p>
          <a:p>
            <a:r>
              <a:rPr lang="en-NZ" dirty="0">
                <a:latin typeface="Arial" panose="020B0604020202020204" pitchFamily="34" charset="0"/>
                <a:cs typeface="Arial" panose="020B0604020202020204" pitchFamily="34" charset="0"/>
              </a:rPr>
              <a:t>Homelessness is becoming increasingly common as a reason for applying, in both absolute and relative terms.</a:t>
            </a:r>
          </a:p>
          <a:p>
            <a:endParaRPr lang="en-N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EC134370-A3AB-4F82-A343-F5DEC087AD7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6285072"/>
              </p:ext>
            </p:extLst>
          </p:nvPr>
        </p:nvGraphicFramePr>
        <p:xfrm>
          <a:off x="7508147" y="1027906"/>
          <a:ext cx="4110605" cy="5033395"/>
        </p:xfrm>
        <a:graphic>
          <a:graphicData uri="http://schemas.openxmlformats.org/drawingml/2006/table">
            <a:tbl>
              <a:tblPr firstRow="1" firstCol="1" bandRow="1">
                <a:tableStyleId>{F2DE63D5-997A-4646-A377-4702673A728D}</a:tableStyleId>
              </a:tblPr>
              <a:tblGrid>
                <a:gridCol w="1162506">
                  <a:extLst>
                    <a:ext uri="{9D8B030D-6E8A-4147-A177-3AD203B41FA5}">
                      <a16:colId xmlns:a16="http://schemas.microsoft.com/office/drawing/2014/main" val="2773815622"/>
                    </a:ext>
                  </a:extLst>
                </a:gridCol>
                <a:gridCol w="1917937">
                  <a:extLst>
                    <a:ext uri="{9D8B030D-6E8A-4147-A177-3AD203B41FA5}">
                      <a16:colId xmlns:a16="http://schemas.microsoft.com/office/drawing/2014/main" val="3170440220"/>
                    </a:ext>
                  </a:extLst>
                </a:gridCol>
                <a:gridCol w="1030162">
                  <a:extLst>
                    <a:ext uri="{9D8B030D-6E8A-4147-A177-3AD203B41FA5}">
                      <a16:colId xmlns:a16="http://schemas.microsoft.com/office/drawing/2014/main" val="1192697903"/>
                    </a:ext>
                  </a:extLst>
                </a:gridCol>
              </a:tblGrid>
              <a:tr h="5256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NZ" sz="28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NZ" sz="28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  <a:endParaRPr lang="en-NZ" sz="2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67939001"/>
                  </a:ext>
                </a:extLst>
              </a:tr>
              <a:tr h="643962">
                <a:tc rowSpan="7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When the individual entered the Register the second time, their household size was…</a:t>
                      </a:r>
                      <a:endParaRPr lang="en-NZ" sz="2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vert="vert27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 same</a:t>
                      </a:r>
                      <a:endParaRPr lang="en-NZ" sz="2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55.1%</a:t>
                      </a:r>
                      <a:endParaRPr lang="en-NZ" sz="2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11920903"/>
                  </a:ext>
                </a:extLst>
              </a:tr>
              <a:tr h="643962">
                <a:tc v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larger by 1</a:t>
                      </a:r>
                      <a:endParaRPr lang="en-NZ" sz="2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16.3%</a:t>
                      </a:r>
                      <a:endParaRPr lang="en-NZ" sz="2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523077201"/>
                  </a:ext>
                </a:extLst>
              </a:tr>
              <a:tr h="643962">
                <a:tc v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larger by 2</a:t>
                      </a:r>
                      <a:endParaRPr lang="en-NZ" sz="2800" dirty="0"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5.2%</a:t>
                      </a:r>
                      <a:endParaRPr lang="en-NZ" sz="2800" dirty="0"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004637065"/>
                  </a:ext>
                </a:extLst>
              </a:tr>
              <a:tr h="643962">
                <a:tc v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larger by 3+</a:t>
                      </a:r>
                      <a:endParaRPr lang="en-NZ" sz="2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2.3%</a:t>
                      </a:r>
                      <a:endParaRPr lang="en-NZ" sz="2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849563384"/>
                  </a:ext>
                </a:extLst>
              </a:tr>
              <a:tr h="643962">
                <a:tc v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smaller by 1</a:t>
                      </a:r>
                      <a:endParaRPr lang="en-NZ" sz="2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13.3%</a:t>
                      </a:r>
                      <a:endParaRPr lang="en-NZ" sz="2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283561024"/>
                  </a:ext>
                </a:extLst>
              </a:tr>
              <a:tr h="643962">
                <a:tc v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smaller by 2</a:t>
                      </a:r>
                      <a:endParaRPr lang="en-NZ" sz="2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4.6%</a:t>
                      </a:r>
                      <a:endParaRPr lang="en-NZ" sz="2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453988479"/>
                  </a:ext>
                </a:extLst>
              </a:tr>
              <a:tr h="643962">
                <a:tc v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smaller by 3+</a:t>
                      </a:r>
                      <a:endParaRPr lang="en-NZ" sz="2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3.4%</a:t>
                      </a:r>
                      <a:endParaRPr lang="en-NZ" sz="2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178395734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EB010AED-8BD9-42CD-8D71-EDAFEE76ADF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0527734"/>
              </p:ext>
            </p:extLst>
          </p:nvPr>
        </p:nvGraphicFramePr>
        <p:xfrm>
          <a:off x="7524924" y="1568741"/>
          <a:ext cx="4093827" cy="4492560"/>
        </p:xfrm>
        <a:graphic>
          <a:graphicData uri="http://schemas.openxmlformats.org/drawingml/2006/table">
            <a:tbl>
              <a:tblPr/>
              <a:tblGrid>
                <a:gridCol w="4093827">
                  <a:extLst>
                    <a:ext uri="{9D8B030D-6E8A-4147-A177-3AD203B41FA5}">
                      <a16:colId xmlns:a16="http://schemas.microsoft.com/office/drawing/2014/main" val="3539876861"/>
                    </a:ext>
                  </a:extLst>
                </a:gridCol>
              </a:tblGrid>
              <a:tr h="4492560">
                <a:tc>
                  <a:txBody>
                    <a:bodyPr/>
                    <a:lstStyle/>
                    <a:p>
                      <a:endParaRPr lang="en-NZ" dirty="0"/>
                    </a:p>
                  </a:txBody>
                  <a:tcPr>
                    <a:lnL w="28575" cmpd="sng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</a:lnL>
                    <a:lnR w="28575" cmpd="sng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</a:lnR>
                    <a:lnT w="28575" cmpd="sng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</a:lnT>
                    <a:lnB w="28575" cmpd="sng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0285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61103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9A43897-1D09-40E0-AF76-063133CACA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>
                <a:latin typeface="Arial" panose="020B0604020202020204" pitchFamily="34" charset="0"/>
                <a:cs typeface="Arial" panose="020B0604020202020204" pitchFamily="34" charset="0"/>
              </a:rPr>
              <a:t>Limitations, Acknowledgements, Contact Details and Disclaimers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D08D384-EFC2-4BFD-9AE6-726D7A5AE76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67780" y="1825625"/>
            <a:ext cx="5852020" cy="488556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NZ" b="1" dirty="0">
                <a:latin typeface="Arial" panose="020B0604020202020204" pitchFamily="34" charset="0"/>
                <a:cs typeface="Arial" panose="020B0604020202020204" pitchFamily="34" charset="0"/>
              </a:rPr>
              <a:t>Limitations</a:t>
            </a:r>
          </a:p>
          <a:p>
            <a:r>
              <a:rPr lang="en-NZ" dirty="0">
                <a:latin typeface="Arial" panose="020B0604020202020204" pitchFamily="34" charset="0"/>
                <a:cs typeface="Arial" panose="020B0604020202020204" pitchFamily="34" charset="0"/>
              </a:rPr>
              <a:t>Only five years of data analysed</a:t>
            </a:r>
          </a:p>
          <a:p>
            <a:r>
              <a:rPr lang="en-NZ" dirty="0">
                <a:latin typeface="Arial" panose="020B0604020202020204" pitchFamily="34" charset="0"/>
                <a:cs typeface="Arial" panose="020B0604020202020204" pitchFamily="34" charset="0"/>
              </a:rPr>
              <a:t>Data gaps</a:t>
            </a:r>
          </a:p>
          <a:p>
            <a:r>
              <a:rPr lang="en-NZ" dirty="0">
                <a:latin typeface="Arial" panose="020B0604020202020204" pitchFamily="34" charset="0"/>
                <a:cs typeface="Arial" panose="020B0604020202020204" pitchFamily="34" charset="0"/>
              </a:rPr>
              <a:t>Only uses Housing Register data</a:t>
            </a:r>
          </a:p>
          <a:p>
            <a:pPr marL="0" indent="0">
              <a:buNone/>
            </a:pPr>
            <a:endParaRPr lang="en-N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NZ" b="1" dirty="0">
                <a:latin typeface="Arial" panose="020B0604020202020204" pitchFamily="34" charset="0"/>
                <a:cs typeface="Arial" panose="020B0604020202020204" pitchFamily="34" charset="0"/>
              </a:rPr>
              <a:t>Disclaimer</a:t>
            </a:r>
          </a:p>
          <a:p>
            <a:pPr marL="0" indent="0">
              <a:buNone/>
            </a:pPr>
            <a:r>
              <a:rPr lang="en-NZ" dirty="0">
                <a:latin typeface="Arial" panose="020B0604020202020204" pitchFamily="34" charset="0"/>
                <a:cs typeface="Arial" panose="020B0604020202020204" pitchFamily="34" charset="0"/>
              </a:rPr>
              <a:t>These results are not official statistics. They have been created for research purposes from the Integrated Data Infrastructure (IDI) which is carefully managed by Stats NZ. 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7B53C5E-7144-445F-9BE8-9C5F7C64EA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19801" y="1825625"/>
            <a:ext cx="6004418" cy="488556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NZ" b="1" dirty="0">
                <a:latin typeface="Arial" panose="020B0604020202020204" pitchFamily="34" charset="0"/>
                <a:cs typeface="Arial" panose="020B0604020202020204" pitchFamily="34" charset="0"/>
              </a:rPr>
              <a:t>Acknowledgements</a:t>
            </a:r>
            <a:r>
              <a:rPr lang="en-NZ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NZ" dirty="0">
                <a:latin typeface="Arial" panose="020B0604020202020204" pitchFamily="34" charset="0"/>
                <a:cs typeface="Arial" panose="020B0604020202020204" pitchFamily="34" charset="0"/>
              </a:rPr>
              <a:t>Barry Borman and Murray MacRae (supervisors)</a:t>
            </a:r>
          </a:p>
          <a:p>
            <a:r>
              <a:rPr lang="en-NZ" dirty="0">
                <a:latin typeface="Arial" panose="020B0604020202020204" pitchFamily="34" charset="0"/>
                <a:cs typeface="Arial" panose="020B0604020202020204" pitchFamily="34" charset="0"/>
              </a:rPr>
              <a:t>Miranda Devlin, John Gibbs, and Jason Timmins (subject matter expertise)</a:t>
            </a:r>
          </a:p>
          <a:p>
            <a:r>
              <a:rPr lang="en-NZ" dirty="0">
                <a:latin typeface="Arial" panose="020B0604020202020204" pitchFamily="34" charset="0"/>
                <a:cs typeface="Arial" panose="020B0604020202020204" pitchFamily="34" charset="0"/>
              </a:rPr>
              <a:t>Statistics New Zealand Datalab technical staff</a:t>
            </a:r>
          </a:p>
          <a:p>
            <a:pPr marL="0" indent="0">
              <a:buNone/>
            </a:pPr>
            <a:endParaRPr lang="en-N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NZ" b="1" dirty="0">
                <a:latin typeface="Arial" panose="020B0604020202020204" pitchFamily="34" charset="0"/>
                <a:cs typeface="Arial" panose="020B0604020202020204" pitchFamily="34" charset="0"/>
              </a:rPr>
              <a:t>Contact</a:t>
            </a:r>
          </a:p>
          <a:p>
            <a:pPr marL="0" indent="0">
              <a:buNone/>
            </a:pPr>
            <a:r>
              <a:rPr lang="en-NZ" dirty="0">
                <a:latin typeface="Arial" panose="020B0604020202020204" pitchFamily="34" charset="0"/>
                <a:cs typeface="Arial" panose="020B0604020202020204" pitchFamily="34" charset="0"/>
              </a:rPr>
              <a:t>Joel Gibbs – Massey University (joel.a.gibbs@gmail.com)</a:t>
            </a:r>
          </a:p>
        </p:txBody>
      </p:sp>
    </p:spTree>
    <p:extLst>
      <p:ext uri="{BB962C8B-B14F-4D97-AF65-F5344CB8AC3E}">
        <p14:creationId xmlns:p14="http://schemas.microsoft.com/office/powerpoint/2010/main" val="18421966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133</TotalTime>
  <Words>412</Words>
  <Application>Microsoft Office PowerPoint</Application>
  <PresentationFormat>Widescreen</PresentationFormat>
  <Paragraphs>58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Analysis of Household Changes using Housing Register Data</vt:lpstr>
      <vt:lpstr>Main Findings</vt:lpstr>
      <vt:lpstr>Main findings</vt:lpstr>
      <vt:lpstr>Limitations, Acknowledgements, Contact Details and Disclaimers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Gibbs, Joel</dc:creator>
  <cp:lastModifiedBy>Gibbs, Joel</cp:lastModifiedBy>
  <cp:revision>15</cp:revision>
  <dcterms:created xsi:type="dcterms:W3CDTF">2021-05-29T01:12:23Z</dcterms:created>
  <dcterms:modified xsi:type="dcterms:W3CDTF">2021-05-29T03:25:47Z</dcterms:modified>
</cp:coreProperties>
</file>