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50" r:id="rId3"/>
    <p:sldMasterId id="2147483727" r:id="rId4"/>
    <p:sldMasterId id="2147483741" r:id="rId5"/>
  </p:sldMasterIdLst>
  <p:notesMasterIdLst>
    <p:notesMasterId r:id="rId16"/>
  </p:notesMasterIdLst>
  <p:sldIdLst>
    <p:sldId id="256" r:id="rId6"/>
    <p:sldId id="336" r:id="rId7"/>
    <p:sldId id="353" r:id="rId8"/>
    <p:sldId id="331" r:id="rId9"/>
    <p:sldId id="356" r:id="rId10"/>
    <p:sldId id="343" r:id="rId11"/>
    <p:sldId id="346" r:id="rId12"/>
    <p:sldId id="357" r:id="rId13"/>
    <p:sldId id="359" r:id="rId14"/>
    <p:sldId id="310" r:id="rId15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bin, Marine" initials="CM" lastIdx="1" clrIdx="0">
    <p:extLst>
      <p:ext uri="{19B8F6BF-5375-455C-9EA6-DF929625EA0E}">
        <p15:presenceInfo xmlns:p15="http://schemas.microsoft.com/office/powerpoint/2012/main" userId="S::mcorbin@massey.ac.nz::363c33fe-5c91-4a7c-9e4b-cd98a08e16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673"/>
    <a:srgbClr val="00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55" autoAdjust="0"/>
  </p:normalViewPr>
  <p:slideViewPr>
    <p:cSldViewPr snapToGrid="0" snapToObjects="1">
      <p:cViewPr varScale="1">
        <p:scale>
          <a:sx n="103" d="100"/>
          <a:sy n="103" d="100"/>
        </p:scale>
        <p:origin x="138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3944" y="-10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7140-8CC1-9148-9808-FEBECB4F1BC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9A487-104F-0242-81C9-8AE037C4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" name="Google Shape;42;p1:notes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N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2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Marine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Marine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Marine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4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8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5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22300" y="6319838"/>
            <a:ext cx="6178127" cy="558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rgbClr val="807673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7288107" y="6319838"/>
            <a:ext cx="4077547" cy="558800"/>
          </a:xfrm>
          <a:prstGeom prst="rect">
            <a:avLst/>
          </a:prstGeom>
        </p:spPr>
        <p:txBody>
          <a:bodyPr vert="horz" rIns="0"/>
          <a:lstStyle>
            <a:lvl1pPr marL="0" indent="0" algn="r">
              <a:buNone/>
              <a:defRPr sz="1600" b="0" i="0" cap="all" baseline="0">
                <a:solidFill>
                  <a:srgbClr val="807673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2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FEF2-CA0C-4B2E-BA1C-D0148EB0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1D2B-A27C-4001-85A0-3BD83608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57B53-8E03-4280-8A61-E613E5CB2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7304F-0C47-490E-AFE6-8CA8A8D6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160F8-D85F-4EB6-9A15-3B65443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E4FE-C507-4372-9024-751F2A5E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8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528A-4891-4E71-9293-6BBF0E08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4BB7E-DFB7-44E0-9F5A-C3FB2DB01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679A1-04CF-422E-AF6C-81C77ACEB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33BF6-83DF-4B04-BE3D-5FF535B68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4F1AD-0D9E-4AFC-9EB7-72925ECF0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E64D2-C14A-4F36-9E69-70B4585D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581B9-AE47-4B70-8F35-AA384D23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D2648-D05A-4832-BEFE-3413F3FD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91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843B-2CEB-4560-A30C-80ACE870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9387E-303D-42C6-846D-8BDB21C9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88873-45CD-4C5F-AA37-606F9618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2B799-6231-46FA-AACD-5E0BCA4D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604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C2D3F-335A-492D-ACB6-6BD19AF9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419B7-CC9C-4795-A74A-C00B001F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03643-BADD-40C5-8F45-CDDAFE07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552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9311-999D-4513-BC9A-260972D2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F2E8C-80D3-477A-A4F3-F66C5CA5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E22DC-5511-484E-BCC7-D3C1DE873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6550F-27EB-455C-B830-D9EC9FB0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F616F-EFE1-4482-B56D-24A27B12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FBD75-EBCA-4B9B-AED8-12CA5371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1969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1A22-3612-41C8-A425-261BEFF4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B0E8-BFEC-4C35-9F4E-563F6D2C1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B2E7D-CF17-49D6-A72B-C7ACB7691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B2C79-8088-4738-BD27-18618229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FFFE8-29F7-443D-8BD0-4600E7CA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D5442-8E97-4493-8D5E-0C88238A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176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E28D-C3AB-4933-B164-859E8110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48D14-8C72-402B-82BD-0AD1018DE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1D5-C5E8-4314-BD95-99AC3754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F8B3-2C15-450A-9686-36027CA1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9194D-9ABF-436D-8F63-BDD819C6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445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7AEEF-F45F-4938-B4EF-63BF77CBD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09343-82A5-4953-8989-F868FFA61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A499-65F9-4158-948B-3559CD6E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E063-2C89-4F2C-8F31-95038944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C6181-F7C3-4CE9-8B4F-AFFAAEE5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406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5413" y="264160"/>
            <a:ext cx="10498667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12192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55416" y="1344402"/>
            <a:ext cx="6597225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7762242" y="1737360"/>
            <a:ext cx="3928533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567" y="6309360"/>
            <a:ext cx="6381751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5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5067" y="8070851"/>
            <a:ext cx="2844800" cy="365125"/>
          </a:xfrm>
          <a:prstGeom prst="rect">
            <a:avLst/>
          </a:prstGeom>
        </p:spPr>
        <p:txBody>
          <a:bodyPr/>
          <a:lstStyle/>
          <a:p>
            <a:fld id="{294698A7-0DBB-6B4E-B0F1-0E29851465A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554567" y="6309360"/>
            <a:ext cx="6381751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6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59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- Content">
  <p:cSld name="Regular -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555413" y="264160"/>
            <a:ext cx="10498667" cy="71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BAB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A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" name="Google Shape;14;p5"/>
          <p:cNvCxnSpPr/>
          <p:nvPr/>
        </p:nvCxnSpPr>
        <p:spPr>
          <a:xfrm>
            <a:off x="0" y="1034552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555416" y="1344402"/>
            <a:ext cx="6597225" cy="437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80767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07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7762242" y="1737360"/>
            <a:ext cx="3928533" cy="398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80767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807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3"/>
          </p:nvPr>
        </p:nvSpPr>
        <p:spPr>
          <a:xfrm>
            <a:off x="554567" y="6309360"/>
            <a:ext cx="6381751" cy="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64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Use">
  <p:cSld name="Cover-Us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2300" y="6319838"/>
            <a:ext cx="6178127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80767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07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7288107" y="6319838"/>
            <a:ext cx="4077547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marR="0" lvl="0" indent="-228600" algn="r" rtl="0">
              <a:spcBef>
                <a:spcPts val="320"/>
              </a:spcBef>
              <a:spcAft>
                <a:spcPts val="0"/>
              </a:spcAft>
              <a:buClr>
                <a:srgbClr val="80767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07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1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07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5413" y="264160"/>
            <a:ext cx="10498667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12192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55416" y="1344402"/>
            <a:ext cx="6597225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7762242" y="1737360"/>
            <a:ext cx="3928533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567" y="6309360"/>
            <a:ext cx="6381751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973" y="2722880"/>
            <a:ext cx="6495627" cy="816610"/>
          </a:xfrm>
          <a:prstGeom prst="rect">
            <a:avLst/>
          </a:prstGeom>
        </p:spPr>
        <p:txBody>
          <a:bodyPr lIns="0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973" y="3921760"/>
            <a:ext cx="6495627" cy="1066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="0" i="0" baseline="0">
                <a:solidFill>
                  <a:srgbClr val="807673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6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5413" y="264160"/>
            <a:ext cx="10498667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12192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55416" y="1344402"/>
            <a:ext cx="6597225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7762242" y="1737360"/>
            <a:ext cx="3928533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567" y="6309360"/>
            <a:ext cx="6381751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6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5067" y="8070851"/>
            <a:ext cx="2844800" cy="365125"/>
          </a:xfrm>
          <a:prstGeom prst="rect">
            <a:avLst/>
          </a:prstGeom>
        </p:spPr>
        <p:txBody>
          <a:bodyPr/>
          <a:lstStyle/>
          <a:p>
            <a:fld id="{294698A7-0DBB-6B4E-B0F1-0E29851465A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554567" y="6309360"/>
            <a:ext cx="6381751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6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762C-0BD7-45F8-AE74-B8E42FD82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B24-8900-45B1-B113-B6A950D8B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36FC6-F4B8-4FD4-9F61-F4354D91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3B60-EFB2-4D5A-AB80-53149B1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EF233-DAB5-42A3-BBB7-1AD9BD57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92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49F9-F3BE-4558-9D0D-40EDD6D8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4C12-DE44-45E0-BCE6-3E591EC58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AA5A-0293-4D3B-898A-8AA21C98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311AE-4BA0-44F8-9E42-63E302B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FABC-2B4D-49F5-9533-76C86D4C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311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C764-28EA-4CCB-955C-D4DB6F33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0C19C-F582-482B-B9FD-25E59BD6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EA20-ED92-463B-9048-2925A8B0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F8E-A07E-4787-AB6F-EAE062AD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F6D46-BAA4-43CC-91F1-2574213F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126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PH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3" y="-152400"/>
            <a:ext cx="12463400" cy="5842000"/>
          </a:xfrm>
          <a:prstGeom prst="rect">
            <a:avLst/>
          </a:prstGeom>
        </p:spPr>
      </p:pic>
      <p:pic>
        <p:nvPicPr>
          <p:cNvPr id="9" name="Picture 8" descr="CPH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3" y="243840"/>
            <a:ext cx="12463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280" y="846716"/>
            <a:ext cx="5830147" cy="1332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2560" y="6071030"/>
            <a:ext cx="12381653" cy="11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4" y="6078284"/>
            <a:ext cx="12286827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C59F5-EDC0-41B2-9C04-ABF1733D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54890-E956-4370-A7FA-81E640AAD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8100-21E6-446C-88DC-CD9149569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BE3A-562C-4958-8BF5-D6834DB98F87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4F3F-5D07-4FC6-91A7-A8934DB95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1FE9-4E74-41DD-8942-2C0A4BCA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8798-2A4A-4BBE-8398-8C8608FCF49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CPHRfooter.jpg">
            <a:extLst>
              <a:ext uri="{FF2B5EF4-FFF2-40B4-BE49-F238E27FC236}">
                <a16:creationId xmlns:a16="http://schemas.microsoft.com/office/drawing/2014/main" id="{44FE7B3C-331F-49EC-8885-5AB06F180F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4" y="6078284"/>
            <a:ext cx="12286827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CPH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8533" y="-152400"/>
            <a:ext cx="12463400" cy="58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" descr="CPH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8533" y="243840"/>
            <a:ext cx="12463400" cy="58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68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>
            <a:alpha val="25882"/>
          </a:schemeClr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738824" y="1222275"/>
            <a:ext cx="11372493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lnSpc>
                <a:spcPct val="80000"/>
              </a:lnSpc>
              <a:buClr>
                <a:srgbClr val="000000"/>
              </a:buClr>
            </a:pPr>
            <a:r>
              <a:rPr lang="en-NZ" sz="3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Occupational Risk Factors for Ischaemic Heart Disease: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</a:pPr>
            <a:r>
              <a:rPr lang="en-NZ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Results from the entire New Zealand population</a:t>
            </a:r>
            <a:endParaRPr sz="3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752402" y="5972100"/>
            <a:ext cx="41322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NZ" sz="900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These results are not official statistics. They have been created for research purposes from the [Integrated Data Infrastructure (IDI) and/or Longitudinal Business Database (LBD)] which [is/are] carefully managed by Stats NZ. For more information about the [IDI and/or LBD] please visit https://www.stats.govt.nz/integrated-data/. </a:t>
            </a:r>
            <a:endParaRPr sz="900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800596" y="4772382"/>
            <a:ext cx="226870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NZ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Dr Marine Corbin</a:t>
            </a:r>
            <a:endParaRPr sz="1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</a:pPr>
            <a:r>
              <a:rPr lang="en-NZ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m.corbin@massey.ac.nz</a:t>
            </a:r>
            <a:endParaRPr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823502" y="4765025"/>
            <a:ext cx="199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NZ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Dr Amanda Eng</a:t>
            </a:r>
            <a:endParaRPr sz="1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</a:pPr>
            <a:r>
              <a:rPr lang="en-NZ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a.j.eng@massey.ac.nz</a:t>
            </a:r>
            <a:endParaRPr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7051394" y="4980348"/>
            <a:ext cx="228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NZ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publichealth.massey.ac.nz</a:t>
            </a:r>
            <a:endParaRPr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Idi health datasets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940562" y="1492479"/>
            <a:ext cx="8585199" cy="4375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271051"/>
          <a:ext cx="8574206" cy="459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307">
                  <a:extLst>
                    <a:ext uri="{9D8B030D-6E8A-4147-A177-3AD203B41FA5}">
                      <a16:colId xmlns:a16="http://schemas.microsoft.com/office/drawing/2014/main" val="787926760"/>
                    </a:ext>
                  </a:extLst>
                </a:gridCol>
                <a:gridCol w="1776558">
                  <a:extLst>
                    <a:ext uri="{9D8B030D-6E8A-4147-A177-3AD203B41FA5}">
                      <a16:colId xmlns:a16="http://schemas.microsoft.com/office/drawing/2014/main" val="1555956556"/>
                    </a:ext>
                  </a:extLst>
                </a:gridCol>
                <a:gridCol w="1776558">
                  <a:extLst>
                    <a:ext uri="{9D8B030D-6E8A-4147-A177-3AD203B41FA5}">
                      <a16:colId xmlns:a16="http://schemas.microsoft.com/office/drawing/2014/main" val="2793468651"/>
                    </a:ext>
                  </a:extLst>
                </a:gridCol>
                <a:gridCol w="3379783">
                  <a:extLst>
                    <a:ext uri="{9D8B030D-6E8A-4147-A177-3AD203B41FA5}">
                      <a16:colId xmlns:a16="http://schemas.microsoft.com/office/drawing/2014/main" val="2452660780"/>
                    </a:ext>
                  </a:extLst>
                </a:gridCol>
              </a:tblGrid>
              <a:tr h="617985">
                <a:tc>
                  <a:txBody>
                    <a:bodyPr/>
                    <a:lstStyle/>
                    <a:p>
                      <a:r>
                        <a:rPr lang="en-NZ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Purpose of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01727"/>
                  </a:ext>
                </a:extLst>
              </a:tr>
              <a:tr h="529701">
                <a:tc>
                  <a:txBody>
                    <a:bodyPr/>
                    <a:lstStyle/>
                    <a:p>
                      <a:r>
                        <a:rPr lang="en-NZ" b="1" dirty="0"/>
                        <a:t>IHD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Mortality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/>
                        <a:t>ICD</a:t>
                      </a:r>
                      <a:r>
                        <a:rPr lang="en-NZ" sz="1400" baseline="0" dirty="0"/>
                        <a:t> </a:t>
                      </a:r>
                      <a:r>
                        <a:rPr lang="en-NZ" sz="1400" dirty="0"/>
                        <a:t>10-AM codes for coronary heart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88497"/>
                  </a:ext>
                </a:extLst>
              </a:tr>
              <a:tr h="794552">
                <a:tc rowSpan="3">
                  <a:txBody>
                    <a:bodyPr/>
                    <a:lstStyle/>
                    <a:p>
                      <a:r>
                        <a:rPr lang="en-NZ" b="1" dirty="0"/>
                        <a:t>IHD Morbidity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National Minimum</a:t>
                      </a:r>
                      <a:r>
                        <a:rPr lang="en-NZ" sz="1600" baseline="0" dirty="0"/>
                        <a:t> Dataset (NMDS)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Publicly funded hospital events: </a:t>
                      </a:r>
                      <a:r>
                        <a:rPr lang="en-NZ" sz="1600" b="1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/>
                        <a:t>ICD</a:t>
                      </a:r>
                      <a:r>
                        <a:rPr lang="en-NZ" sz="1400" baseline="0" dirty="0"/>
                        <a:t> 9-CMA &amp; </a:t>
                      </a:r>
                      <a:r>
                        <a:rPr lang="en-NZ" sz="1400" dirty="0"/>
                        <a:t>10-AM codes for coronary heart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32022"/>
                  </a:ext>
                </a:extLst>
              </a:tr>
              <a:tr h="971119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NMDS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Publicly funded hospital events: </a:t>
                      </a:r>
                      <a:r>
                        <a:rPr lang="en-NZ" sz="1600" b="1" dirty="0"/>
                        <a:t>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NZ" sz="1400" dirty="0"/>
                        <a:t>ICD</a:t>
                      </a:r>
                      <a:r>
                        <a:rPr lang="en-NZ" sz="1400" baseline="0" dirty="0"/>
                        <a:t> 9-CMA &amp; </a:t>
                      </a:r>
                      <a:r>
                        <a:rPr lang="en-NZ" sz="1400" dirty="0"/>
                        <a:t>10-AM </a:t>
                      </a:r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codes for:</a:t>
                      </a: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-coronary artery bypass graft; or</a:t>
                      </a: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-coronary angioplasty or stent; or</a:t>
                      </a: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-percutaneous coronary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60034"/>
                  </a:ext>
                </a:extLst>
              </a:tr>
              <a:tr h="1633246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Pharmaceutical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Pharmaceutical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u="sng" dirty="0"/>
                        <a:t>&gt;</a:t>
                      </a:r>
                      <a:r>
                        <a:rPr lang="en-NZ" sz="1400" dirty="0"/>
                        <a:t>2</a:t>
                      </a:r>
                      <a:r>
                        <a:rPr lang="en-NZ" sz="1400" baseline="0" dirty="0"/>
                        <a:t> </a:t>
                      </a:r>
                      <a:r>
                        <a:rPr lang="en-NZ" sz="1400" baseline="0" dirty="0" err="1"/>
                        <a:t>dispensings</a:t>
                      </a:r>
                      <a:r>
                        <a:rPr lang="en-NZ" sz="1400" baseline="0" dirty="0"/>
                        <a:t> of anti-</a:t>
                      </a:r>
                      <a:r>
                        <a:rPr lang="en-NZ" sz="1400" baseline="0" dirty="0" err="1"/>
                        <a:t>anginals</a:t>
                      </a:r>
                      <a:r>
                        <a:rPr lang="en-NZ" sz="1400" baseline="0" dirty="0"/>
                        <a:t> less than 12 months apart:</a:t>
                      </a: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-glyceryl </a:t>
                      </a:r>
                      <a:r>
                        <a:rPr lang="en-N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trinitrate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N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isosorbide</a:t>
                      </a:r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dinitrate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N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isosorbide</a:t>
                      </a:r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mononitrate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N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nicorandil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N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perhexiline</a:t>
                      </a:r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maleate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4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2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940562" y="1492479"/>
            <a:ext cx="8585199" cy="4375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5413" y="1166150"/>
            <a:ext cx="1065998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is a leading cause of death in most Western countries, including New Zealand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Work-related risk factors are often overlooked despite studies since the 1950s showing associations with CVD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I: Are some occupational groups associated with IHD? Do these associations differ by sex and ethnicity?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II: Are occupational exposures associated with IHD?</a:t>
            </a:r>
            <a:r>
              <a:rPr lang="en-NZ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NZ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AF301-6AAC-4AB2-B733-49C32C729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0" t="12314" r="71960" b="40977"/>
          <a:stretch/>
        </p:blipFill>
        <p:spPr>
          <a:xfrm>
            <a:off x="7920544" y="5136939"/>
            <a:ext cx="3639670" cy="15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methods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940562" y="1492479"/>
            <a:ext cx="8585199" cy="4375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5413" y="1053657"/>
            <a:ext cx="1073462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prospective cohort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NZ" sz="20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New Zealand residents aged 20-64 years employed at the time of the 2013 census </a:t>
            </a:r>
          </a:p>
          <a:p>
            <a:endParaRPr lang="en-NZ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 (NZSCO 5-digit job code) from the </a:t>
            </a:r>
            <a:r>
              <a:rPr lang="en-NZ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Census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hours (usually worked each week)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Sedentary work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shift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NZ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analysis: </a:t>
            </a:r>
            <a:r>
              <a:rPr lang="en-NZ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 proportional hazards regression models stratified by sex and ethnicity (Part I only)</a:t>
            </a:r>
          </a:p>
          <a:p>
            <a:endParaRPr lang="en-N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DB5AE10-5BA6-4497-B654-94E7E75069D6}"/>
              </a:ext>
            </a:extLst>
          </p:cNvPr>
          <p:cNvSpPr/>
          <p:nvPr/>
        </p:nvSpPr>
        <p:spPr>
          <a:xfrm>
            <a:off x="6379932" y="3298102"/>
            <a:ext cx="359596" cy="112794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81294-0D68-43A5-AAC5-01F0FB5B71BD}"/>
              </a:ext>
            </a:extLst>
          </p:cNvPr>
          <p:cNvSpPr txBox="1"/>
          <p:nvPr/>
        </p:nvSpPr>
        <p:spPr>
          <a:xfrm>
            <a:off x="6739528" y="3538907"/>
            <a:ext cx="474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NZ-based Job Exposure Matrices applied to occupation</a:t>
            </a:r>
            <a:endParaRPr lang="en-NZ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6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51412CA-080F-4048-9040-5DA6566351A3}"/>
              </a:ext>
            </a:extLst>
          </p:cNvPr>
          <p:cNvSpPr/>
          <p:nvPr/>
        </p:nvSpPr>
        <p:spPr>
          <a:xfrm>
            <a:off x="6781892" y="5347901"/>
            <a:ext cx="1112087" cy="236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22719C-3A63-4D52-A442-F7A147B3B31A}"/>
              </a:ext>
            </a:extLst>
          </p:cNvPr>
          <p:cNvSpPr/>
          <p:nvPr/>
        </p:nvSpPr>
        <p:spPr>
          <a:xfrm>
            <a:off x="6781892" y="4860470"/>
            <a:ext cx="2057309" cy="236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26" name="Picture 2" descr="IDI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25" y="491104"/>
            <a:ext cx="6017860" cy="44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aptop">
            <a:extLst>
              <a:ext uri="{FF2B5EF4-FFF2-40B4-BE49-F238E27FC236}">
                <a16:creationId xmlns:a16="http://schemas.microsoft.com/office/drawing/2014/main" id="{0095CBDB-71EE-401E-81A8-FF4C351F6A2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003587" y="2636872"/>
            <a:ext cx="1489360" cy="1287856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69EABADE-54A6-401D-A3AB-7A575893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7468" y="2736931"/>
            <a:ext cx="921598" cy="6417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816079-6118-4EDA-8304-3D7C715BF2B1}"/>
              </a:ext>
            </a:extLst>
          </p:cNvPr>
          <p:cNvCxnSpPr/>
          <p:nvPr/>
        </p:nvCxnSpPr>
        <p:spPr>
          <a:xfrm flipH="1">
            <a:off x="9003587" y="3924728"/>
            <a:ext cx="431514" cy="415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8F7CA4-1D6C-41AE-96B3-A8E2318DA368}"/>
              </a:ext>
            </a:extLst>
          </p:cNvPr>
          <p:cNvSpPr txBox="1"/>
          <p:nvPr/>
        </p:nvSpPr>
        <p:spPr>
          <a:xfrm>
            <a:off x="9464376" y="287314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JEM</a:t>
            </a:r>
            <a:endParaRPr lang="en-NZ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A101BA-B19C-4AF0-9CF9-0307B61341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15" t="16143" r="64719" b="27129"/>
          <a:stretch/>
        </p:blipFill>
        <p:spPr>
          <a:xfrm>
            <a:off x="283020" y="2594946"/>
            <a:ext cx="4519065" cy="4035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609A4B-6411-4032-9E45-925A42775EA1}"/>
              </a:ext>
            </a:extLst>
          </p:cNvPr>
          <p:cNvSpPr/>
          <p:nvPr/>
        </p:nvSpPr>
        <p:spPr>
          <a:xfrm>
            <a:off x="633818" y="5478171"/>
            <a:ext cx="1854485" cy="1851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36894-1EAF-4ACC-B21D-2482B7BF7EA7}"/>
              </a:ext>
            </a:extLst>
          </p:cNvPr>
          <p:cNvSpPr/>
          <p:nvPr/>
        </p:nvSpPr>
        <p:spPr>
          <a:xfrm>
            <a:off x="633818" y="6349206"/>
            <a:ext cx="2892175" cy="1851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50A2B1-A768-4490-9BF8-A905FC2723ED}"/>
              </a:ext>
            </a:extLst>
          </p:cNvPr>
          <p:cNvSpPr/>
          <p:nvPr/>
        </p:nvSpPr>
        <p:spPr>
          <a:xfrm>
            <a:off x="633818" y="4607135"/>
            <a:ext cx="1412696" cy="1851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55B70-0BE8-42B2-8416-494174B1786B}"/>
              </a:ext>
            </a:extLst>
          </p:cNvPr>
          <p:cNvSpPr txBox="1"/>
          <p:nvPr/>
        </p:nvSpPr>
        <p:spPr>
          <a:xfrm>
            <a:off x="664920" y="480856"/>
            <a:ext cx="2505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  <a:p>
            <a:r>
              <a:rPr lang="en-NZ" sz="1600" dirty="0"/>
              <a:t>Ad hoc load:</a:t>
            </a:r>
          </a:p>
          <a:p>
            <a:r>
              <a:rPr lang="en-NZ" sz="1600" dirty="0"/>
              <a:t>NZ Workforce Survey</a:t>
            </a:r>
          </a:p>
          <a:p>
            <a:r>
              <a:rPr lang="en-NZ" sz="1600" dirty="0"/>
              <a:t>Māori NZ Workforce Survey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6C7D87-D220-4A26-8256-5C1B838308E4}"/>
              </a:ext>
            </a:extLst>
          </p:cNvPr>
          <p:cNvCxnSpPr>
            <a:cxnSpLocks/>
          </p:cNvCxnSpPr>
          <p:nvPr/>
        </p:nvCxnSpPr>
        <p:spPr>
          <a:xfrm>
            <a:off x="3170795" y="1335641"/>
            <a:ext cx="1908063" cy="719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8B5D7-8C6C-491E-9077-38F22B8EBD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438" t="50000" r="1123" b="35186"/>
          <a:stretch/>
        </p:blipFill>
        <p:spPr>
          <a:xfrm>
            <a:off x="6609814" y="4324849"/>
            <a:ext cx="3955551" cy="15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/>
      <p:bldP spid="2" grpId="0" animBg="1"/>
      <p:bldP spid="8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Results – PART I</a:t>
            </a:r>
            <a:r>
              <a:rPr lang="en-US" dirty="0"/>
              <a:t>						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3B8E34-542E-4E35-B414-9143C28E3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68297"/>
              </p:ext>
            </p:extLst>
          </p:nvPr>
        </p:nvGraphicFramePr>
        <p:xfrm>
          <a:off x="475861" y="983752"/>
          <a:ext cx="9881120" cy="2897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986">
                  <a:extLst>
                    <a:ext uri="{9D8B030D-6E8A-4147-A177-3AD203B41FA5}">
                      <a16:colId xmlns:a16="http://schemas.microsoft.com/office/drawing/2014/main" val="2069916321"/>
                    </a:ext>
                  </a:extLst>
                </a:gridCol>
                <a:gridCol w="494000">
                  <a:extLst>
                    <a:ext uri="{9D8B030D-6E8A-4147-A177-3AD203B41FA5}">
                      <a16:colId xmlns:a16="http://schemas.microsoft.com/office/drawing/2014/main" val="1054357582"/>
                    </a:ext>
                  </a:extLst>
                </a:gridCol>
                <a:gridCol w="569846">
                  <a:extLst>
                    <a:ext uri="{9D8B030D-6E8A-4147-A177-3AD203B41FA5}">
                      <a16:colId xmlns:a16="http://schemas.microsoft.com/office/drawing/2014/main" val="3166115104"/>
                    </a:ext>
                  </a:extLst>
                </a:gridCol>
                <a:gridCol w="950636">
                  <a:extLst>
                    <a:ext uri="{9D8B030D-6E8A-4147-A177-3AD203B41FA5}">
                      <a16:colId xmlns:a16="http://schemas.microsoft.com/office/drawing/2014/main" val="162124205"/>
                    </a:ext>
                  </a:extLst>
                </a:gridCol>
                <a:gridCol w="569846">
                  <a:extLst>
                    <a:ext uri="{9D8B030D-6E8A-4147-A177-3AD203B41FA5}">
                      <a16:colId xmlns:a16="http://schemas.microsoft.com/office/drawing/2014/main" val="3626635287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3313550130"/>
                    </a:ext>
                  </a:extLst>
                </a:gridCol>
                <a:gridCol w="949965">
                  <a:extLst>
                    <a:ext uri="{9D8B030D-6E8A-4147-A177-3AD203B41FA5}">
                      <a16:colId xmlns:a16="http://schemas.microsoft.com/office/drawing/2014/main" val="1405366739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1666709319"/>
                    </a:ext>
                  </a:extLst>
                </a:gridCol>
                <a:gridCol w="569846">
                  <a:extLst>
                    <a:ext uri="{9D8B030D-6E8A-4147-A177-3AD203B41FA5}">
                      <a16:colId xmlns:a16="http://schemas.microsoft.com/office/drawing/2014/main" val="2323318483"/>
                    </a:ext>
                  </a:extLst>
                </a:gridCol>
                <a:gridCol w="950636">
                  <a:extLst>
                    <a:ext uri="{9D8B030D-6E8A-4147-A177-3AD203B41FA5}">
                      <a16:colId xmlns:a16="http://schemas.microsoft.com/office/drawing/2014/main" val="1917148726"/>
                    </a:ext>
                  </a:extLst>
                </a:gridCol>
                <a:gridCol w="569846">
                  <a:extLst>
                    <a:ext uri="{9D8B030D-6E8A-4147-A177-3AD203B41FA5}">
                      <a16:colId xmlns:a16="http://schemas.microsoft.com/office/drawing/2014/main" val="3300576963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2506757767"/>
                    </a:ext>
                  </a:extLst>
                </a:gridCol>
                <a:gridCol w="949965">
                  <a:extLst>
                    <a:ext uri="{9D8B030D-6E8A-4147-A177-3AD203B41FA5}">
                      <a16:colId xmlns:a16="http://schemas.microsoft.com/office/drawing/2014/main" val="510350252"/>
                    </a:ext>
                  </a:extLst>
                </a:gridCol>
              </a:tblGrid>
              <a:tr h="20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Māori males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Non-Māori males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Māori females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Non-Māori females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38899"/>
                  </a:ext>
                </a:extLst>
              </a:tr>
              <a:tr h="461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 Occupational group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IHD free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Incident IHD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HR (95% CI)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IHD free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Incident IHD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HR (95% CI)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IHD free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Incident IHD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HR (95% CI)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IHD free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Incident IHD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HR (95% CI)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8110796"/>
                  </a:ext>
                </a:extLst>
              </a:tr>
              <a:tr h="30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1 - Legislators, Administrators and Managers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8985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183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0.91 (0.78-1.06)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129666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2541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0070C0"/>
                          </a:solidFill>
                          <a:effectLst/>
                        </a:rPr>
                        <a:t>0.95 (0.91-0.99)*</a:t>
                      </a:r>
                      <a:endParaRPr lang="en-N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11517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0.92 (0.75-1.12)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107769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696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0070C0"/>
                          </a:solidFill>
                          <a:effectLst/>
                        </a:rPr>
                        <a:t>0.91 (0.84-0.99)*</a:t>
                      </a:r>
                      <a:endParaRPr lang="en-N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7316407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2 - Professionals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7059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165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FF0000"/>
                          </a:solidFill>
                          <a:effectLst/>
                        </a:rPr>
                        <a:t>1.20 (1.02-1.41)*</a:t>
                      </a: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110070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1713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0070C0"/>
                          </a:solidFill>
                          <a:effectLst/>
                        </a:rPr>
                        <a:t>0.90 (0.85-0.94)**</a:t>
                      </a:r>
                      <a:endParaRPr lang="en-N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15165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150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1.01 (0.85-1.21)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159630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813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0070C0"/>
                          </a:solidFill>
                          <a:effectLst/>
                        </a:rPr>
                        <a:t>0.80 (0.74-0.86)**</a:t>
                      </a:r>
                      <a:endParaRPr lang="en-N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7334493"/>
                  </a:ext>
                </a:extLst>
              </a:tr>
              <a:tr h="30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3 - Technicians and Associate Professionals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8079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168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1.13 (0.96-1.32)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85668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1491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1.00 (0.95-1.06)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14127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135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0.92 (0.77-1.11)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110619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675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0.98 (0.91-1.07)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595077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4 - Clerks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4158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69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0.94 (0.74-1.19)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31701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585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1.08 (0.99-1.17)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12732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0.88 (0.72-1.08)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112275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840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1.05 (0.97-1.13)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9269128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5 - Service and Sales Workers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7692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141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1.12 (0.94-1.33)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64998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1050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FF0000"/>
                          </a:solidFill>
                          <a:effectLst/>
                        </a:rPr>
                        <a:t>1.09 (1.03-1.16)**</a:t>
                      </a: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16560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174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1.05 (0.89-1.24)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111657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861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FF0000"/>
                          </a:solidFill>
                          <a:effectLst/>
                        </a:rPr>
                        <a:t>1.20 (1.12-1.30)**</a:t>
                      </a: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8913405"/>
                  </a:ext>
                </a:extLst>
              </a:tr>
              <a:tr h="30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6 - Agriculture and Fishery Workers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7572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0070C0"/>
                          </a:solidFill>
                          <a:effectLst/>
                        </a:rPr>
                        <a:t>0.79 (0.66-0.96)*</a:t>
                      </a:r>
                      <a:endParaRPr lang="en-N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53664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948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0070C0"/>
                          </a:solidFill>
                          <a:effectLst/>
                        </a:rPr>
                        <a:t>0.86 (0.80-0.92)**</a:t>
                      </a:r>
                      <a:endParaRPr lang="en-N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2946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0.79 (0.53-1.18)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24192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174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0.95 (0.82-1.11)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6827039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7 - Trades Workers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11364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189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0.93 (0.80-1.08)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100647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1797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0.99 (0.94-1.04)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774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1.31 (0.72-2.37)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5673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0070C0"/>
                          </a:solidFill>
                          <a:effectLst/>
                        </a:rPr>
                        <a:t>0.67 (0.46-0.98)*</a:t>
                      </a:r>
                      <a:endParaRPr lang="en-N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49263"/>
                  </a:ext>
                </a:extLst>
              </a:tr>
              <a:tr h="30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8 - Plant/Machine Operators and Assemblers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17034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432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1.05 (0.94-1.17)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69354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1665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FF0000"/>
                          </a:solidFill>
                          <a:effectLst/>
                        </a:rPr>
                        <a:t>1.14 (1.08-1.20)**</a:t>
                      </a: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3639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48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1.01 (0.76-1.34)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13596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138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1.18 (1.00-1.40)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5322900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effectLst/>
                        </a:rPr>
                        <a:t>9 - Elementary Occupations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9768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207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0.94 (0.82-1.09)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43578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1035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FF0000"/>
                          </a:solidFill>
                          <a:effectLst/>
                        </a:rPr>
                        <a:t>1.16 (1.08-1.23)**</a:t>
                      </a: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6480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117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FF0000"/>
                          </a:solidFill>
                          <a:effectLst/>
                        </a:rPr>
                        <a:t>1.33 (1.09-1.62)**</a:t>
                      </a: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24381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>
                          <a:effectLst/>
                        </a:rPr>
                        <a:t>282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900" dirty="0">
                          <a:solidFill>
                            <a:srgbClr val="FF0000"/>
                          </a:solidFill>
                          <a:effectLst/>
                        </a:rPr>
                        <a:t>1.35 (1.20-1.53)**</a:t>
                      </a: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377325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D86230C-A07F-472A-BD13-B376C76B1257}"/>
              </a:ext>
            </a:extLst>
          </p:cNvPr>
          <p:cNvSpPr/>
          <p:nvPr/>
        </p:nvSpPr>
        <p:spPr>
          <a:xfrm>
            <a:off x="403411" y="6478968"/>
            <a:ext cx="6096000" cy="229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for age, deprivation level and smoking, * p&lt;0.05, ** p&lt;0.01</a:t>
            </a:r>
            <a:endParaRPr lang="en-NZ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3020C3-FC67-4F27-9DCF-932E7B133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69990"/>
              </p:ext>
            </p:extLst>
          </p:nvPr>
        </p:nvGraphicFramePr>
        <p:xfrm>
          <a:off x="2609461" y="4383591"/>
          <a:ext cx="5405717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551">
                  <a:extLst>
                    <a:ext uri="{9D8B030D-6E8A-4147-A177-3AD203B41FA5}">
                      <a16:colId xmlns:a16="http://schemas.microsoft.com/office/drawing/2014/main" val="3549233328"/>
                    </a:ext>
                  </a:extLst>
                </a:gridCol>
                <a:gridCol w="932330">
                  <a:extLst>
                    <a:ext uri="{9D8B030D-6E8A-4147-A177-3AD203B41FA5}">
                      <a16:colId xmlns:a16="http://schemas.microsoft.com/office/drawing/2014/main" val="3435190626"/>
                    </a:ext>
                  </a:extLst>
                </a:gridCol>
                <a:gridCol w="1084729">
                  <a:extLst>
                    <a:ext uri="{9D8B030D-6E8A-4147-A177-3AD203B41FA5}">
                      <a16:colId xmlns:a16="http://schemas.microsoft.com/office/drawing/2014/main" val="2851843500"/>
                    </a:ext>
                  </a:extLst>
                </a:gridCol>
                <a:gridCol w="950259">
                  <a:extLst>
                    <a:ext uri="{9D8B030D-6E8A-4147-A177-3AD203B41FA5}">
                      <a16:colId xmlns:a16="http://schemas.microsoft.com/office/drawing/2014/main" val="3760888130"/>
                    </a:ext>
                  </a:extLst>
                </a:gridCol>
                <a:gridCol w="1153848">
                  <a:extLst>
                    <a:ext uri="{9D8B030D-6E8A-4147-A177-3AD203B41FA5}">
                      <a16:colId xmlns:a16="http://schemas.microsoft.com/office/drawing/2014/main" val="29421779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Occupational group</a:t>
                      </a:r>
                      <a:endParaRPr lang="en-N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dirty="0">
                          <a:effectLst/>
                        </a:rPr>
                        <a:t>Māori</a:t>
                      </a:r>
                      <a:r>
                        <a:rPr lang="en-NZ" sz="900" u="none" strike="noStrike" dirty="0">
                          <a:effectLst/>
                        </a:rPr>
                        <a:t> males</a:t>
                      </a:r>
                      <a:endParaRPr lang="en-N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Non-</a:t>
                      </a:r>
                      <a:r>
                        <a:rPr lang="en-NZ" sz="900" dirty="0">
                          <a:effectLst/>
                        </a:rPr>
                        <a:t>Māori</a:t>
                      </a:r>
                      <a:r>
                        <a:rPr lang="en-NZ" sz="900" u="none" strike="noStrike" dirty="0">
                          <a:effectLst/>
                        </a:rPr>
                        <a:t> males</a:t>
                      </a:r>
                      <a:endParaRPr lang="en-N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dirty="0">
                          <a:effectLst/>
                        </a:rPr>
                        <a:t>Māori </a:t>
                      </a:r>
                      <a:r>
                        <a:rPr lang="en-NZ" sz="900" u="none" strike="noStrike" dirty="0">
                          <a:effectLst/>
                        </a:rPr>
                        <a:t>females</a:t>
                      </a:r>
                      <a:endParaRPr lang="en-N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Non-</a:t>
                      </a:r>
                      <a:r>
                        <a:rPr lang="en-NZ" sz="900" dirty="0">
                          <a:effectLst/>
                        </a:rPr>
                        <a:t>Māori </a:t>
                      </a:r>
                      <a:r>
                        <a:rPr lang="en-NZ" sz="900" u="none" strike="noStrike" dirty="0">
                          <a:effectLst/>
                        </a:rPr>
                        <a:t> females</a:t>
                      </a:r>
                      <a:endParaRPr lang="en-N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2324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HR(95%CI)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HR(95%CI)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HR(95%CI)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HR(95%CI)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31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Home helpers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1.62 (1.08-2.43)*</a:t>
                      </a:r>
                      <a:endParaRPr lang="en-NZ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1.27 (0.98-1.65)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 (1.09-1.70)**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 (1.27-1.61)**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623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Cleaners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1.00 (0.72-1.39)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 (1.07-1.36)**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 (1.02-1.67)*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 (1.27-1.70)**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179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Drivers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1.04 (0.88-1.23)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 (1.11-1.30)**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1.21 (0.67-2.19)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 (1.04-2.28)*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727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Labourers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0.97 (0.81-1.17)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 (1.03-1.23)*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1.05 (0.65-1.70)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900" u="none" strike="noStrike">
                          <a:effectLst/>
                        </a:rPr>
                        <a:t>1.21 (0.88-1.68)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799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Prison Wardens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1.05 (0.63-1.74)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1.48 (1.15-1.91)**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S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1.46 (0.66-3.25)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095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Storekeepers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0.77 (0.54-1.10)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 (1.08-1.26)**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0.80 (0.57-1.11)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1.02 (0.91-1.15)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3783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Warehouse workers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>
                          <a:effectLst/>
                        </a:rPr>
                        <a:t>0.86 (0.68-1.08)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 (1.07-1.36)**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 (1.03-2.10)*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900" u="none" strike="noStrike">
                          <a:effectLst/>
                        </a:rPr>
                        <a:t>1.17 (0.91-1.51)</a:t>
                      </a:r>
                      <a:endParaRPr lang="en-N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85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Bakers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S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0.93 (0.67-1.31)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 (1.06-4.28)*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0.86 (0.49-1.51)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39433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E42E5B-9809-4115-80A1-2FCE9BFA6C68}"/>
              </a:ext>
            </a:extLst>
          </p:cNvPr>
          <p:cNvSpPr txBox="1"/>
          <p:nvPr/>
        </p:nvSpPr>
        <p:spPr>
          <a:xfrm>
            <a:off x="3729317" y="3972426"/>
            <a:ext cx="290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 priori high risk occupations</a:t>
            </a:r>
          </a:p>
        </p:txBody>
      </p:sp>
    </p:spTree>
    <p:extLst>
      <p:ext uri="{BB962C8B-B14F-4D97-AF65-F5344CB8AC3E}">
        <p14:creationId xmlns:p14="http://schemas.microsoft.com/office/powerpoint/2010/main" val="288586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515AF-096C-4C41-AEED-DF6F0642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02" y="1324947"/>
            <a:ext cx="4586132" cy="4525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C8602-DA9C-430D-B26F-99C4144A7023}"/>
              </a:ext>
            </a:extLst>
          </p:cNvPr>
          <p:cNvSpPr txBox="1"/>
          <p:nvPr/>
        </p:nvSpPr>
        <p:spPr>
          <a:xfrm>
            <a:off x="1206902" y="6128234"/>
            <a:ext cx="861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Adjusted for age groups, NZDEP, smoking status, ethnicity and mutually adjusted for sedentary, noise and night shift exposures</a:t>
            </a:r>
            <a:endParaRPr lang="en-NZ" sz="1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AD520-B295-46E7-AC54-1BE9310EB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14" y="1324947"/>
            <a:ext cx="4662115" cy="4525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3BCFEB-8755-4B04-9916-5A7605C44ED8}"/>
              </a:ext>
            </a:extLst>
          </p:cNvPr>
          <p:cNvSpPr txBox="1"/>
          <p:nvPr/>
        </p:nvSpPr>
        <p:spPr>
          <a:xfrm>
            <a:off x="2803261" y="92325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5CA2C-4561-4449-AFF8-3AAA8932E96E}"/>
              </a:ext>
            </a:extLst>
          </p:cNvPr>
          <p:cNvSpPr txBox="1"/>
          <p:nvPr/>
        </p:nvSpPr>
        <p:spPr>
          <a:xfrm>
            <a:off x="7645567" y="923259"/>
            <a:ext cx="95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Females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FF0F82-4BCC-453D-BD76-93152175AAF0}"/>
              </a:ext>
            </a:extLst>
          </p:cNvPr>
          <p:cNvSpPr txBox="1">
            <a:spLocks/>
          </p:cNvSpPr>
          <p:nvPr/>
        </p:nvSpPr>
        <p:spPr>
          <a:xfrm>
            <a:off x="543700" y="326793"/>
            <a:ext cx="10498667" cy="71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all" baseline="0">
                <a:solidFill>
                  <a:srgbClr val="00BAB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Results – PART II</a:t>
            </a:r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94241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Summary –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8DDB-6E6D-4962-9B88-B22640B67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419" y="1291976"/>
            <a:ext cx="10915227" cy="37673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5E57C-C7C1-46DB-B5BB-06329F4D8E71}"/>
              </a:ext>
            </a:extLst>
          </p:cNvPr>
          <p:cNvSpPr txBox="1">
            <a:spLocks/>
          </p:cNvSpPr>
          <p:nvPr/>
        </p:nvSpPr>
        <p:spPr>
          <a:xfrm>
            <a:off x="756819" y="1444376"/>
            <a:ext cx="10915227" cy="376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807673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Several occupations have been identified at increased risk of  IHD: home helpers, cleaners, drivers, warehouse workers, personal and protective service workers.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The study also showed important differences between males and females and Māori and non-Māori.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43183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Summary – Part II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4419" y="1291976"/>
            <a:ext cx="10915227" cy="376732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Night shift work was associated with IHD for both men and women;</a:t>
            </a:r>
            <a:endParaRPr lang="en-NZ" sz="25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A modest association was observed for occupational exposure to high levels of noise for males;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The study does not support sedentary work or long working hours as risk factors for IHD.</a:t>
            </a:r>
          </a:p>
          <a:p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5938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2;p3">
            <a:extLst>
              <a:ext uri="{FF2B5EF4-FFF2-40B4-BE49-F238E27FC236}">
                <a16:creationId xmlns:a16="http://schemas.microsoft.com/office/drawing/2014/main" id="{B6EF85B8-DB7C-4E58-A13F-30FAC5E2A2C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-168676"/>
            <a:ext cx="12192003" cy="7026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p3">
            <a:extLst>
              <a:ext uri="{FF2B5EF4-FFF2-40B4-BE49-F238E27FC236}">
                <a16:creationId xmlns:a16="http://schemas.microsoft.com/office/drawing/2014/main" id="{0E1971AB-B18F-465D-BC74-8CD7BCB59B9E}"/>
              </a:ext>
            </a:extLst>
          </p:cNvPr>
          <p:cNvSpPr txBox="1"/>
          <p:nvPr/>
        </p:nvSpPr>
        <p:spPr>
          <a:xfrm>
            <a:off x="689997" y="919562"/>
            <a:ext cx="486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NZ" sz="4800" b="1" dirty="0">
                <a:solidFill>
                  <a:schemeClr val="lt1"/>
                </a:solidFill>
              </a:rPr>
              <a:t>Thank you!</a:t>
            </a:r>
            <a:endParaRPr sz="4800" b="1" dirty="0">
              <a:solidFill>
                <a:schemeClr val="lt1"/>
              </a:solidFill>
            </a:endParaRPr>
          </a:p>
        </p:txBody>
      </p:sp>
      <p:sp>
        <p:nvSpPr>
          <p:cNvPr id="8" name="Google Shape;64;p3">
            <a:extLst>
              <a:ext uri="{FF2B5EF4-FFF2-40B4-BE49-F238E27FC236}">
                <a16:creationId xmlns:a16="http://schemas.microsoft.com/office/drawing/2014/main" id="{30D4288E-A419-48BD-8F78-17DED27D801A}"/>
              </a:ext>
            </a:extLst>
          </p:cNvPr>
          <p:cNvSpPr txBox="1"/>
          <p:nvPr/>
        </p:nvSpPr>
        <p:spPr>
          <a:xfrm>
            <a:off x="689997" y="2931200"/>
            <a:ext cx="3747600" cy="37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NZ" sz="1800" b="1" dirty="0">
                <a:solidFill>
                  <a:schemeClr val="lt1"/>
                </a:solidFill>
              </a:rPr>
              <a:t>Email:</a:t>
            </a:r>
            <a:br>
              <a:rPr lang="en-NZ" sz="1800" dirty="0">
                <a:solidFill>
                  <a:schemeClr val="lt1"/>
                </a:solidFill>
              </a:rPr>
            </a:br>
            <a:r>
              <a:rPr lang="en-NZ" sz="1800" dirty="0">
                <a:solidFill>
                  <a:schemeClr val="lt1"/>
                </a:solidFill>
              </a:rPr>
              <a:t>a.j.eng@massey.ac.nz</a:t>
            </a:r>
          </a:p>
          <a:p>
            <a:r>
              <a:rPr lang="en-NZ" dirty="0">
                <a:solidFill>
                  <a:schemeClr val="lt1"/>
                </a:solidFill>
              </a:rPr>
              <a:t>m.corbin@massey.ac.nz</a:t>
            </a: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800" dirty="0">
                <a:solidFill>
                  <a:schemeClr val="lt1"/>
                </a:solidFill>
              </a:rPr>
            </a:br>
            <a:r>
              <a:rPr lang="en-NZ" sz="1800" dirty="0">
                <a:solidFill>
                  <a:schemeClr val="lt1"/>
                </a:solidFill>
              </a:rPr>
              <a:t>publichealth.massey.ac.nz</a:t>
            </a: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800" dirty="0">
                <a:solidFill>
                  <a:schemeClr val="lt1"/>
                </a:solidFill>
              </a:rPr>
            </a:br>
            <a:br>
              <a:rPr lang="en-NZ" sz="1300" dirty="0">
                <a:solidFill>
                  <a:schemeClr val="lt1"/>
                </a:solidFill>
              </a:rPr>
            </a:br>
            <a:r>
              <a:rPr lang="en-NZ" sz="1800" dirty="0">
                <a:solidFill>
                  <a:schemeClr val="lt1"/>
                </a:solidFill>
              </a:rPr>
              <a:t>Amanda Eng and Marine Corbin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87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v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CPHR Powerpoint Template</Template>
  <TotalTime>5693</TotalTime>
  <Words>1084</Words>
  <Application>Microsoft Office PowerPoint</Application>
  <PresentationFormat>Widescreen</PresentationFormat>
  <Paragraphs>283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Cover</vt:lpstr>
      <vt:lpstr>Title Slide</vt:lpstr>
      <vt:lpstr>Regular</vt:lpstr>
      <vt:lpstr>Office Theme</vt:lpstr>
      <vt:lpstr>1_Cover</vt:lpstr>
      <vt:lpstr>PowerPoint Presentation</vt:lpstr>
      <vt:lpstr>background</vt:lpstr>
      <vt:lpstr>methods</vt:lpstr>
      <vt:lpstr>PowerPoint Presentation</vt:lpstr>
      <vt:lpstr>Results – PART I      </vt:lpstr>
      <vt:lpstr>PowerPoint Presentation</vt:lpstr>
      <vt:lpstr>Summary – PART I</vt:lpstr>
      <vt:lpstr>Summary – Part II</vt:lpstr>
      <vt:lpstr>PowerPoint Presentation</vt:lpstr>
      <vt:lpstr>Idi health datasets</vt:lpstr>
    </vt:vector>
  </TitlesOfParts>
  <Company>Massey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Barnes, Lucy</dc:creator>
  <cp:lastModifiedBy>Corbin, Marine</cp:lastModifiedBy>
  <cp:revision>301</cp:revision>
  <cp:lastPrinted>2018-02-13T02:47:56Z</cp:lastPrinted>
  <dcterms:created xsi:type="dcterms:W3CDTF">2017-06-27T22:22:37Z</dcterms:created>
  <dcterms:modified xsi:type="dcterms:W3CDTF">2021-06-01T00:00:46Z</dcterms:modified>
</cp:coreProperties>
</file>