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61"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91" autoAdjust="0"/>
  </p:normalViewPr>
  <p:slideViewPr>
    <p:cSldViewPr snapToGrid="0">
      <p:cViewPr varScale="1">
        <p:scale>
          <a:sx n="118" d="100"/>
          <a:sy n="118" d="100"/>
        </p:scale>
        <p:origin x="3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28F8E-E512-4FF3-A9CC-D7CA87C65837}" type="doc">
      <dgm:prSet loTypeId="urn:microsoft.com/office/officeart/2005/8/layout/cycle1" loCatId="cycle" qsTypeId="urn:microsoft.com/office/officeart/2005/8/quickstyle/simple1" qsCatId="simple" csTypeId="urn:microsoft.com/office/officeart/2005/8/colors/accent6_5" csCatId="accent6" phldr="1"/>
      <dgm:spPr/>
      <dgm:t>
        <a:bodyPr/>
        <a:lstStyle/>
        <a:p>
          <a:endParaRPr lang="en-NZ"/>
        </a:p>
      </dgm:t>
    </dgm:pt>
    <dgm:pt modelId="{539A4FBB-3B26-4D05-9E67-9119569883FF}">
      <dgm:prSet phldrT="[Text]" custT="1"/>
      <dgm:spPr/>
      <dgm:t>
        <a:bodyPr/>
        <a:lstStyle/>
        <a:p>
          <a:r>
            <a:rPr lang="en-NZ" sz="2000" b="1" dirty="0"/>
            <a:t>DESIGN</a:t>
          </a:r>
        </a:p>
      </dgm:t>
    </dgm:pt>
    <dgm:pt modelId="{571136D5-FC94-4FE6-B642-EF8A51632A52}" type="parTrans" cxnId="{BABD5C13-E1A3-4E05-B9BA-DAFBA637C69E}">
      <dgm:prSet/>
      <dgm:spPr/>
      <dgm:t>
        <a:bodyPr/>
        <a:lstStyle/>
        <a:p>
          <a:endParaRPr lang="en-NZ" sz="1800"/>
        </a:p>
      </dgm:t>
    </dgm:pt>
    <dgm:pt modelId="{D54BD2A0-E391-4626-92C5-8F218325AC9E}" type="sibTrans" cxnId="{BABD5C13-E1A3-4E05-B9BA-DAFBA637C69E}">
      <dgm:prSet/>
      <dgm:spPr/>
      <dgm:t>
        <a:bodyPr/>
        <a:lstStyle/>
        <a:p>
          <a:endParaRPr lang="en-NZ" sz="1800"/>
        </a:p>
      </dgm:t>
    </dgm:pt>
    <dgm:pt modelId="{2B1DD141-5468-46CE-A970-D20DF8712389}">
      <dgm:prSet phldrT="[Text]" custT="1"/>
      <dgm:spPr/>
      <dgm:t>
        <a:bodyPr/>
        <a:lstStyle/>
        <a:p>
          <a:r>
            <a:rPr lang="en-NZ" sz="2000" b="1" dirty="0"/>
            <a:t>IMPLEMENT</a:t>
          </a:r>
        </a:p>
      </dgm:t>
    </dgm:pt>
    <dgm:pt modelId="{168F4F92-1D29-4B61-A300-498EAA1CF0CC}" type="parTrans" cxnId="{2B7F5C3E-D0DB-4232-A073-33210A8457C5}">
      <dgm:prSet/>
      <dgm:spPr/>
      <dgm:t>
        <a:bodyPr/>
        <a:lstStyle/>
        <a:p>
          <a:endParaRPr lang="en-NZ" sz="1800"/>
        </a:p>
      </dgm:t>
    </dgm:pt>
    <dgm:pt modelId="{EC33898F-238F-4517-A4A5-1452115FCB52}" type="sibTrans" cxnId="{2B7F5C3E-D0DB-4232-A073-33210A8457C5}">
      <dgm:prSet/>
      <dgm:spPr/>
      <dgm:t>
        <a:bodyPr/>
        <a:lstStyle/>
        <a:p>
          <a:endParaRPr lang="en-NZ" sz="1800"/>
        </a:p>
      </dgm:t>
    </dgm:pt>
    <dgm:pt modelId="{ECBE9A75-4255-4BBD-A0E3-C86C87DA3452}">
      <dgm:prSet phldrT="[Text]" custT="1"/>
      <dgm:spPr/>
      <dgm:t>
        <a:bodyPr/>
        <a:lstStyle/>
        <a:p>
          <a:r>
            <a:rPr lang="en-NZ" sz="2000" b="1" dirty="0"/>
            <a:t>DATA</a:t>
          </a:r>
        </a:p>
      </dgm:t>
    </dgm:pt>
    <dgm:pt modelId="{40657820-B8DF-4117-9DA0-6F74148A2756}" type="parTrans" cxnId="{75F975E6-72EF-4FE0-8268-85597D8DE5A5}">
      <dgm:prSet/>
      <dgm:spPr/>
      <dgm:t>
        <a:bodyPr/>
        <a:lstStyle/>
        <a:p>
          <a:endParaRPr lang="en-NZ" sz="1800"/>
        </a:p>
      </dgm:t>
    </dgm:pt>
    <dgm:pt modelId="{623ED2B2-1921-47FC-B630-BE8438395134}" type="sibTrans" cxnId="{75F975E6-72EF-4FE0-8268-85597D8DE5A5}">
      <dgm:prSet/>
      <dgm:spPr/>
      <dgm:t>
        <a:bodyPr/>
        <a:lstStyle/>
        <a:p>
          <a:endParaRPr lang="en-NZ" sz="1800"/>
        </a:p>
      </dgm:t>
    </dgm:pt>
    <dgm:pt modelId="{5BD7CE3F-3FCF-4AEB-B4C9-16889BD83F86}">
      <dgm:prSet phldrT="[Text]" custT="1"/>
      <dgm:spPr/>
      <dgm:t>
        <a:bodyPr/>
        <a:lstStyle/>
        <a:p>
          <a:r>
            <a:rPr lang="en-NZ" sz="2000" b="1" dirty="0"/>
            <a:t>EVALUATE</a:t>
          </a:r>
        </a:p>
      </dgm:t>
    </dgm:pt>
    <dgm:pt modelId="{93F6F519-25CF-4152-918D-E9D93E517B1B}" type="parTrans" cxnId="{FB4858EB-8B4E-452C-AFE5-C927DC21DD5B}">
      <dgm:prSet/>
      <dgm:spPr/>
      <dgm:t>
        <a:bodyPr/>
        <a:lstStyle/>
        <a:p>
          <a:endParaRPr lang="en-NZ" sz="1800"/>
        </a:p>
      </dgm:t>
    </dgm:pt>
    <dgm:pt modelId="{7A040DDB-38C9-497B-8443-826F8DFFACA4}" type="sibTrans" cxnId="{FB4858EB-8B4E-452C-AFE5-C927DC21DD5B}">
      <dgm:prSet/>
      <dgm:spPr/>
      <dgm:t>
        <a:bodyPr/>
        <a:lstStyle/>
        <a:p>
          <a:endParaRPr lang="en-NZ" sz="1800"/>
        </a:p>
      </dgm:t>
    </dgm:pt>
    <dgm:pt modelId="{F7763122-8DED-43D2-AA1F-39F4DE6E1995}">
      <dgm:prSet phldrT="[Text]" custT="1"/>
      <dgm:spPr/>
      <dgm:t>
        <a:bodyPr/>
        <a:lstStyle/>
        <a:p>
          <a:r>
            <a:rPr lang="en-NZ" sz="2000" b="1" dirty="0"/>
            <a:t>REFINE</a:t>
          </a:r>
        </a:p>
      </dgm:t>
    </dgm:pt>
    <dgm:pt modelId="{86EC83FB-0ED5-4FF8-A6B1-A8B55E677031}" type="parTrans" cxnId="{339E527E-8418-4032-8793-1A0B6E52B9B6}">
      <dgm:prSet/>
      <dgm:spPr/>
      <dgm:t>
        <a:bodyPr/>
        <a:lstStyle/>
        <a:p>
          <a:endParaRPr lang="en-NZ" sz="1800"/>
        </a:p>
      </dgm:t>
    </dgm:pt>
    <dgm:pt modelId="{01889F36-179F-4354-8870-A5D6DDD1E7C0}" type="sibTrans" cxnId="{339E527E-8418-4032-8793-1A0B6E52B9B6}">
      <dgm:prSet/>
      <dgm:spPr/>
      <dgm:t>
        <a:bodyPr/>
        <a:lstStyle/>
        <a:p>
          <a:endParaRPr lang="en-NZ" sz="1800"/>
        </a:p>
      </dgm:t>
    </dgm:pt>
    <dgm:pt modelId="{D5989555-1B37-468F-8C97-93B8825028EA}" type="pres">
      <dgm:prSet presAssocID="{48A28F8E-E512-4FF3-A9CC-D7CA87C65837}" presName="cycle" presStyleCnt="0">
        <dgm:presLayoutVars>
          <dgm:dir/>
          <dgm:resizeHandles val="exact"/>
        </dgm:presLayoutVars>
      </dgm:prSet>
      <dgm:spPr/>
    </dgm:pt>
    <dgm:pt modelId="{693047C8-D2BD-445F-8DBD-95ADA6BCD3DA}" type="pres">
      <dgm:prSet presAssocID="{539A4FBB-3B26-4D05-9E67-9119569883FF}" presName="dummy" presStyleCnt="0"/>
      <dgm:spPr/>
    </dgm:pt>
    <dgm:pt modelId="{3F769B40-D301-432A-937C-25B80609D6CC}" type="pres">
      <dgm:prSet presAssocID="{539A4FBB-3B26-4D05-9E67-9119569883FF}" presName="node" presStyleLbl="revTx" presStyleIdx="0" presStyleCnt="5">
        <dgm:presLayoutVars>
          <dgm:bulletEnabled val="1"/>
        </dgm:presLayoutVars>
      </dgm:prSet>
      <dgm:spPr/>
    </dgm:pt>
    <dgm:pt modelId="{E40BB67E-74F3-42B7-8DC9-4EF4B79AE13B}" type="pres">
      <dgm:prSet presAssocID="{D54BD2A0-E391-4626-92C5-8F218325AC9E}" presName="sibTrans" presStyleLbl="node1" presStyleIdx="0" presStyleCnt="5"/>
      <dgm:spPr/>
    </dgm:pt>
    <dgm:pt modelId="{B289155A-29E2-4CE3-A72C-914728E8D63C}" type="pres">
      <dgm:prSet presAssocID="{2B1DD141-5468-46CE-A970-D20DF8712389}" presName="dummy" presStyleCnt="0"/>
      <dgm:spPr/>
    </dgm:pt>
    <dgm:pt modelId="{A9BDF992-9F77-4476-AEB9-6C9508417D5F}" type="pres">
      <dgm:prSet presAssocID="{2B1DD141-5468-46CE-A970-D20DF8712389}" presName="node" presStyleLbl="revTx" presStyleIdx="1" presStyleCnt="5" custScaleX="163067">
        <dgm:presLayoutVars>
          <dgm:bulletEnabled val="1"/>
        </dgm:presLayoutVars>
      </dgm:prSet>
      <dgm:spPr/>
    </dgm:pt>
    <dgm:pt modelId="{F4575834-A571-4093-9AB4-8076AAC2BCEF}" type="pres">
      <dgm:prSet presAssocID="{EC33898F-238F-4517-A4A5-1452115FCB52}" presName="sibTrans" presStyleLbl="node1" presStyleIdx="1" presStyleCnt="5"/>
      <dgm:spPr/>
    </dgm:pt>
    <dgm:pt modelId="{1CE36978-A5D7-456A-9E94-2DA71128C6CE}" type="pres">
      <dgm:prSet presAssocID="{ECBE9A75-4255-4BBD-A0E3-C86C87DA3452}" presName="dummy" presStyleCnt="0"/>
      <dgm:spPr/>
    </dgm:pt>
    <dgm:pt modelId="{F34DEB57-2022-441E-A30B-D980B5819A40}" type="pres">
      <dgm:prSet presAssocID="{ECBE9A75-4255-4BBD-A0E3-C86C87DA3452}" presName="node" presStyleLbl="revTx" presStyleIdx="2" presStyleCnt="5">
        <dgm:presLayoutVars>
          <dgm:bulletEnabled val="1"/>
        </dgm:presLayoutVars>
      </dgm:prSet>
      <dgm:spPr/>
    </dgm:pt>
    <dgm:pt modelId="{D1CAD0FC-92EC-4A9C-B387-CD9400AE8BED}" type="pres">
      <dgm:prSet presAssocID="{623ED2B2-1921-47FC-B630-BE8438395134}" presName="sibTrans" presStyleLbl="node1" presStyleIdx="2" presStyleCnt="5"/>
      <dgm:spPr/>
    </dgm:pt>
    <dgm:pt modelId="{7EEDF250-510C-48F0-B36C-075477E9B12F}" type="pres">
      <dgm:prSet presAssocID="{5BD7CE3F-3FCF-4AEB-B4C9-16889BD83F86}" presName="dummy" presStyleCnt="0"/>
      <dgm:spPr/>
    </dgm:pt>
    <dgm:pt modelId="{2FBAB313-97BD-4259-95CC-DAAD7B665159}" type="pres">
      <dgm:prSet presAssocID="{5BD7CE3F-3FCF-4AEB-B4C9-16889BD83F86}" presName="node" presStyleLbl="revTx" presStyleIdx="3" presStyleCnt="5" custScaleX="130091">
        <dgm:presLayoutVars>
          <dgm:bulletEnabled val="1"/>
        </dgm:presLayoutVars>
      </dgm:prSet>
      <dgm:spPr/>
    </dgm:pt>
    <dgm:pt modelId="{50F404D1-72A5-4B74-BA68-8EFEC525EA2D}" type="pres">
      <dgm:prSet presAssocID="{7A040DDB-38C9-497B-8443-826F8DFFACA4}" presName="sibTrans" presStyleLbl="node1" presStyleIdx="3" presStyleCnt="5"/>
      <dgm:spPr/>
    </dgm:pt>
    <dgm:pt modelId="{0C278A25-72B5-40BA-B680-B3DB8541CB2A}" type="pres">
      <dgm:prSet presAssocID="{F7763122-8DED-43D2-AA1F-39F4DE6E1995}" presName="dummy" presStyleCnt="0"/>
      <dgm:spPr/>
    </dgm:pt>
    <dgm:pt modelId="{940B7211-5409-43AA-9843-4B9B497B989D}" type="pres">
      <dgm:prSet presAssocID="{F7763122-8DED-43D2-AA1F-39F4DE6E1995}" presName="node" presStyleLbl="revTx" presStyleIdx="4" presStyleCnt="5">
        <dgm:presLayoutVars>
          <dgm:bulletEnabled val="1"/>
        </dgm:presLayoutVars>
      </dgm:prSet>
      <dgm:spPr/>
    </dgm:pt>
    <dgm:pt modelId="{D56FD3D3-754C-4D5B-B02A-CA907640D52D}" type="pres">
      <dgm:prSet presAssocID="{01889F36-179F-4354-8870-A5D6DDD1E7C0}" presName="sibTrans" presStyleLbl="node1" presStyleIdx="4" presStyleCnt="5"/>
      <dgm:spPr/>
    </dgm:pt>
  </dgm:ptLst>
  <dgm:cxnLst>
    <dgm:cxn modelId="{A16A2B04-44EF-4836-9025-D58EA1195F91}" type="presOf" srcId="{01889F36-179F-4354-8870-A5D6DDD1E7C0}" destId="{D56FD3D3-754C-4D5B-B02A-CA907640D52D}" srcOrd="0" destOrd="0" presId="urn:microsoft.com/office/officeart/2005/8/layout/cycle1"/>
    <dgm:cxn modelId="{2B47F80F-DD4B-40A7-A926-BF19D02023B1}" type="presOf" srcId="{D54BD2A0-E391-4626-92C5-8F218325AC9E}" destId="{E40BB67E-74F3-42B7-8DC9-4EF4B79AE13B}" srcOrd="0" destOrd="0" presId="urn:microsoft.com/office/officeart/2005/8/layout/cycle1"/>
    <dgm:cxn modelId="{BABD5C13-E1A3-4E05-B9BA-DAFBA637C69E}" srcId="{48A28F8E-E512-4FF3-A9CC-D7CA87C65837}" destId="{539A4FBB-3B26-4D05-9E67-9119569883FF}" srcOrd="0" destOrd="0" parTransId="{571136D5-FC94-4FE6-B642-EF8A51632A52}" sibTransId="{D54BD2A0-E391-4626-92C5-8F218325AC9E}"/>
    <dgm:cxn modelId="{E419B415-A34D-46FB-8295-616B0F40A0E7}" type="presOf" srcId="{EC33898F-238F-4517-A4A5-1452115FCB52}" destId="{F4575834-A571-4093-9AB4-8076AAC2BCEF}" srcOrd="0" destOrd="0" presId="urn:microsoft.com/office/officeart/2005/8/layout/cycle1"/>
    <dgm:cxn modelId="{2B7F5C3E-D0DB-4232-A073-33210A8457C5}" srcId="{48A28F8E-E512-4FF3-A9CC-D7CA87C65837}" destId="{2B1DD141-5468-46CE-A970-D20DF8712389}" srcOrd="1" destOrd="0" parTransId="{168F4F92-1D29-4B61-A300-498EAA1CF0CC}" sibTransId="{EC33898F-238F-4517-A4A5-1452115FCB52}"/>
    <dgm:cxn modelId="{4C391245-39AB-46E8-8826-54FD2C4D82F6}" type="presOf" srcId="{7A040DDB-38C9-497B-8443-826F8DFFACA4}" destId="{50F404D1-72A5-4B74-BA68-8EFEC525EA2D}" srcOrd="0" destOrd="0" presId="urn:microsoft.com/office/officeart/2005/8/layout/cycle1"/>
    <dgm:cxn modelId="{D4636165-1F8F-46F3-9BE9-103A4593693F}" type="presOf" srcId="{ECBE9A75-4255-4BBD-A0E3-C86C87DA3452}" destId="{F34DEB57-2022-441E-A30B-D980B5819A40}" srcOrd="0" destOrd="0" presId="urn:microsoft.com/office/officeart/2005/8/layout/cycle1"/>
    <dgm:cxn modelId="{9562DC50-C728-4DAA-8561-BFA15FA6DBAB}" type="presOf" srcId="{2B1DD141-5468-46CE-A970-D20DF8712389}" destId="{A9BDF992-9F77-4476-AEB9-6C9508417D5F}" srcOrd="0" destOrd="0" presId="urn:microsoft.com/office/officeart/2005/8/layout/cycle1"/>
    <dgm:cxn modelId="{339E527E-8418-4032-8793-1A0B6E52B9B6}" srcId="{48A28F8E-E512-4FF3-A9CC-D7CA87C65837}" destId="{F7763122-8DED-43D2-AA1F-39F4DE6E1995}" srcOrd="4" destOrd="0" parTransId="{86EC83FB-0ED5-4FF8-A6B1-A8B55E677031}" sibTransId="{01889F36-179F-4354-8870-A5D6DDD1E7C0}"/>
    <dgm:cxn modelId="{7E716191-2001-418D-87D4-25878593EB58}" type="presOf" srcId="{F7763122-8DED-43D2-AA1F-39F4DE6E1995}" destId="{940B7211-5409-43AA-9843-4B9B497B989D}" srcOrd="0" destOrd="0" presId="urn:microsoft.com/office/officeart/2005/8/layout/cycle1"/>
    <dgm:cxn modelId="{621D64BD-B14D-41B1-9CE4-AD4842480AC1}" type="presOf" srcId="{5BD7CE3F-3FCF-4AEB-B4C9-16889BD83F86}" destId="{2FBAB313-97BD-4259-95CC-DAAD7B665159}" srcOrd="0" destOrd="0" presId="urn:microsoft.com/office/officeart/2005/8/layout/cycle1"/>
    <dgm:cxn modelId="{2172C2C5-D31D-40A2-9B7C-11B5D69148FF}" type="presOf" srcId="{539A4FBB-3B26-4D05-9E67-9119569883FF}" destId="{3F769B40-D301-432A-937C-25B80609D6CC}" srcOrd="0" destOrd="0" presId="urn:microsoft.com/office/officeart/2005/8/layout/cycle1"/>
    <dgm:cxn modelId="{33DAF1C7-2CD2-496D-A1E0-825E4B2F4AD8}" type="presOf" srcId="{623ED2B2-1921-47FC-B630-BE8438395134}" destId="{D1CAD0FC-92EC-4A9C-B387-CD9400AE8BED}" srcOrd="0" destOrd="0" presId="urn:microsoft.com/office/officeart/2005/8/layout/cycle1"/>
    <dgm:cxn modelId="{D5FF7DDD-089A-439F-9511-460CEBAE6766}" type="presOf" srcId="{48A28F8E-E512-4FF3-A9CC-D7CA87C65837}" destId="{D5989555-1B37-468F-8C97-93B8825028EA}" srcOrd="0" destOrd="0" presId="urn:microsoft.com/office/officeart/2005/8/layout/cycle1"/>
    <dgm:cxn modelId="{75F975E6-72EF-4FE0-8268-85597D8DE5A5}" srcId="{48A28F8E-E512-4FF3-A9CC-D7CA87C65837}" destId="{ECBE9A75-4255-4BBD-A0E3-C86C87DA3452}" srcOrd="2" destOrd="0" parTransId="{40657820-B8DF-4117-9DA0-6F74148A2756}" sibTransId="{623ED2B2-1921-47FC-B630-BE8438395134}"/>
    <dgm:cxn modelId="{FB4858EB-8B4E-452C-AFE5-C927DC21DD5B}" srcId="{48A28F8E-E512-4FF3-A9CC-D7CA87C65837}" destId="{5BD7CE3F-3FCF-4AEB-B4C9-16889BD83F86}" srcOrd="3" destOrd="0" parTransId="{93F6F519-25CF-4152-918D-E9D93E517B1B}" sibTransId="{7A040DDB-38C9-497B-8443-826F8DFFACA4}"/>
    <dgm:cxn modelId="{3184DC29-4242-4EF6-A57F-966AFB70DE0C}" type="presParOf" srcId="{D5989555-1B37-468F-8C97-93B8825028EA}" destId="{693047C8-D2BD-445F-8DBD-95ADA6BCD3DA}" srcOrd="0" destOrd="0" presId="urn:microsoft.com/office/officeart/2005/8/layout/cycle1"/>
    <dgm:cxn modelId="{A05BA972-87E2-48CA-A404-649D3AD76631}" type="presParOf" srcId="{D5989555-1B37-468F-8C97-93B8825028EA}" destId="{3F769B40-D301-432A-937C-25B80609D6CC}" srcOrd="1" destOrd="0" presId="urn:microsoft.com/office/officeart/2005/8/layout/cycle1"/>
    <dgm:cxn modelId="{1CFE549A-DCCC-4E33-B5BC-E709C1B58D33}" type="presParOf" srcId="{D5989555-1B37-468F-8C97-93B8825028EA}" destId="{E40BB67E-74F3-42B7-8DC9-4EF4B79AE13B}" srcOrd="2" destOrd="0" presId="urn:microsoft.com/office/officeart/2005/8/layout/cycle1"/>
    <dgm:cxn modelId="{B7448ED5-B6C9-40C7-A422-E0700D13D910}" type="presParOf" srcId="{D5989555-1B37-468F-8C97-93B8825028EA}" destId="{B289155A-29E2-4CE3-A72C-914728E8D63C}" srcOrd="3" destOrd="0" presId="urn:microsoft.com/office/officeart/2005/8/layout/cycle1"/>
    <dgm:cxn modelId="{EB5A5E0D-5EA2-4D5D-B195-CF47AC680831}" type="presParOf" srcId="{D5989555-1B37-468F-8C97-93B8825028EA}" destId="{A9BDF992-9F77-4476-AEB9-6C9508417D5F}" srcOrd="4" destOrd="0" presId="urn:microsoft.com/office/officeart/2005/8/layout/cycle1"/>
    <dgm:cxn modelId="{F059C25E-733E-4718-9018-FEFC3D7405F3}" type="presParOf" srcId="{D5989555-1B37-468F-8C97-93B8825028EA}" destId="{F4575834-A571-4093-9AB4-8076AAC2BCEF}" srcOrd="5" destOrd="0" presId="urn:microsoft.com/office/officeart/2005/8/layout/cycle1"/>
    <dgm:cxn modelId="{5EE28E35-A49C-4B91-8841-450412EB5E92}" type="presParOf" srcId="{D5989555-1B37-468F-8C97-93B8825028EA}" destId="{1CE36978-A5D7-456A-9E94-2DA71128C6CE}" srcOrd="6" destOrd="0" presId="urn:microsoft.com/office/officeart/2005/8/layout/cycle1"/>
    <dgm:cxn modelId="{686FDF8F-4CEF-4BFC-ADED-F772FF2B37D3}" type="presParOf" srcId="{D5989555-1B37-468F-8C97-93B8825028EA}" destId="{F34DEB57-2022-441E-A30B-D980B5819A40}" srcOrd="7" destOrd="0" presId="urn:microsoft.com/office/officeart/2005/8/layout/cycle1"/>
    <dgm:cxn modelId="{FC7EDB0D-14ED-48BD-BF43-D61E45400017}" type="presParOf" srcId="{D5989555-1B37-468F-8C97-93B8825028EA}" destId="{D1CAD0FC-92EC-4A9C-B387-CD9400AE8BED}" srcOrd="8" destOrd="0" presId="urn:microsoft.com/office/officeart/2005/8/layout/cycle1"/>
    <dgm:cxn modelId="{2AAC5973-CC76-429C-94F2-7E07BAD15228}" type="presParOf" srcId="{D5989555-1B37-468F-8C97-93B8825028EA}" destId="{7EEDF250-510C-48F0-B36C-075477E9B12F}" srcOrd="9" destOrd="0" presId="urn:microsoft.com/office/officeart/2005/8/layout/cycle1"/>
    <dgm:cxn modelId="{7C80CB80-BD1A-4ECC-999F-590F12711EE8}" type="presParOf" srcId="{D5989555-1B37-468F-8C97-93B8825028EA}" destId="{2FBAB313-97BD-4259-95CC-DAAD7B665159}" srcOrd="10" destOrd="0" presId="urn:microsoft.com/office/officeart/2005/8/layout/cycle1"/>
    <dgm:cxn modelId="{C01AA67C-18AA-4BA1-B37F-462F564A93DA}" type="presParOf" srcId="{D5989555-1B37-468F-8C97-93B8825028EA}" destId="{50F404D1-72A5-4B74-BA68-8EFEC525EA2D}" srcOrd="11" destOrd="0" presId="urn:microsoft.com/office/officeart/2005/8/layout/cycle1"/>
    <dgm:cxn modelId="{490AF945-1441-460C-9F14-231B1085F4AE}" type="presParOf" srcId="{D5989555-1B37-468F-8C97-93B8825028EA}" destId="{0C278A25-72B5-40BA-B680-B3DB8541CB2A}" srcOrd="12" destOrd="0" presId="urn:microsoft.com/office/officeart/2005/8/layout/cycle1"/>
    <dgm:cxn modelId="{2F1BE28D-8E0A-4229-B972-3B0868A776CE}" type="presParOf" srcId="{D5989555-1B37-468F-8C97-93B8825028EA}" destId="{940B7211-5409-43AA-9843-4B9B497B989D}" srcOrd="13" destOrd="0" presId="urn:microsoft.com/office/officeart/2005/8/layout/cycle1"/>
    <dgm:cxn modelId="{4EFB26BE-07BC-4E12-8E65-714F6337BA62}" type="presParOf" srcId="{D5989555-1B37-468F-8C97-93B8825028EA}" destId="{D56FD3D3-754C-4D5B-B02A-CA907640D52D}" srcOrd="14" destOrd="0" presId="urn:microsoft.com/office/officeart/2005/8/layout/cycle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69B40-D301-432A-937C-25B80609D6CC}">
      <dsp:nvSpPr>
        <dsp:cNvPr id="0" name=""/>
        <dsp:cNvSpPr/>
      </dsp:nvSpPr>
      <dsp:spPr>
        <a:xfrm>
          <a:off x="3375364" y="38691"/>
          <a:ext cx="1298376" cy="129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DESIGN</a:t>
          </a:r>
        </a:p>
      </dsp:txBody>
      <dsp:txXfrm>
        <a:off x="3375364" y="38691"/>
        <a:ext cx="1298376" cy="1298376"/>
      </dsp:txXfrm>
    </dsp:sp>
    <dsp:sp modelId="{E40BB67E-74F3-42B7-8DC9-4EF4B79AE13B}">
      <dsp:nvSpPr>
        <dsp:cNvPr id="0" name=""/>
        <dsp:cNvSpPr/>
      </dsp:nvSpPr>
      <dsp:spPr>
        <a:xfrm>
          <a:off x="321529" y="1179"/>
          <a:ext cx="4867461" cy="4867461"/>
        </a:xfrm>
        <a:prstGeom prst="circularArrow">
          <a:avLst>
            <a:gd name="adj1" fmla="val 5202"/>
            <a:gd name="adj2" fmla="val 336014"/>
            <a:gd name="adj3" fmla="val 21292829"/>
            <a:gd name="adj4" fmla="val 19766601"/>
            <a:gd name="adj5" fmla="val 6068"/>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DF992-9F77-4476-AEB9-6C9508417D5F}">
      <dsp:nvSpPr>
        <dsp:cNvPr id="0" name=""/>
        <dsp:cNvSpPr/>
      </dsp:nvSpPr>
      <dsp:spPr>
        <a:xfrm>
          <a:off x="3750406" y="2453028"/>
          <a:ext cx="2117223" cy="129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IMPLEMENT</a:t>
          </a:r>
        </a:p>
      </dsp:txBody>
      <dsp:txXfrm>
        <a:off x="3750406" y="2453028"/>
        <a:ext cx="2117223" cy="1298376"/>
      </dsp:txXfrm>
    </dsp:sp>
    <dsp:sp modelId="{F4575834-A571-4093-9AB4-8076AAC2BCEF}">
      <dsp:nvSpPr>
        <dsp:cNvPr id="0" name=""/>
        <dsp:cNvSpPr/>
      </dsp:nvSpPr>
      <dsp:spPr>
        <a:xfrm>
          <a:off x="321529" y="1179"/>
          <a:ext cx="4867461" cy="4867461"/>
        </a:xfrm>
        <a:prstGeom prst="circularArrow">
          <a:avLst>
            <a:gd name="adj1" fmla="val 5202"/>
            <a:gd name="adj2" fmla="val 336014"/>
            <a:gd name="adj3" fmla="val 4014270"/>
            <a:gd name="adj4" fmla="val 2253825"/>
            <a:gd name="adj5" fmla="val 6068"/>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DEB57-2022-441E-A30B-D980B5819A40}">
      <dsp:nvSpPr>
        <dsp:cNvPr id="0" name=""/>
        <dsp:cNvSpPr/>
      </dsp:nvSpPr>
      <dsp:spPr>
        <a:xfrm>
          <a:off x="2106072" y="3945170"/>
          <a:ext cx="1298376" cy="129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DATA</a:t>
          </a:r>
        </a:p>
      </dsp:txBody>
      <dsp:txXfrm>
        <a:off x="2106072" y="3945170"/>
        <a:ext cx="1298376" cy="1298376"/>
      </dsp:txXfrm>
    </dsp:sp>
    <dsp:sp modelId="{D1CAD0FC-92EC-4A9C-B387-CD9400AE8BED}">
      <dsp:nvSpPr>
        <dsp:cNvPr id="0" name=""/>
        <dsp:cNvSpPr/>
      </dsp:nvSpPr>
      <dsp:spPr>
        <a:xfrm>
          <a:off x="321529" y="1179"/>
          <a:ext cx="4867461" cy="4867461"/>
        </a:xfrm>
        <a:prstGeom prst="circularArrow">
          <a:avLst>
            <a:gd name="adj1" fmla="val 5202"/>
            <a:gd name="adj2" fmla="val 336014"/>
            <a:gd name="adj3" fmla="val 8210160"/>
            <a:gd name="adj4" fmla="val 6449715"/>
            <a:gd name="adj5" fmla="val 6068"/>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AB313-97BD-4259-95CC-DAAD7B665159}">
      <dsp:nvSpPr>
        <dsp:cNvPr id="0" name=""/>
        <dsp:cNvSpPr/>
      </dsp:nvSpPr>
      <dsp:spPr>
        <a:xfrm>
          <a:off x="-143033" y="2453028"/>
          <a:ext cx="1689071" cy="129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EVALUATE</a:t>
          </a:r>
        </a:p>
      </dsp:txBody>
      <dsp:txXfrm>
        <a:off x="-143033" y="2453028"/>
        <a:ext cx="1689071" cy="1298376"/>
      </dsp:txXfrm>
    </dsp:sp>
    <dsp:sp modelId="{50F404D1-72A5-4B74-BA68-8EFEC525EA2D}">
      <dsp:nvSpPr>
        <dsp:cNvPr id="0" name=""/>
        <dsp:cNvSpPr/>
      </dsp:nvSpPr>
      <dsp:spPr>
        <a:xfrm>
          <a:off x="321529" y="1179"/>
          <a:ext cx="4867461" cy="4867461"/>
        </a:xfrm>
        <a:prstGeom prst="circularArrow">
          <a:avLst>
            <a:gd name="adj1" fmla="val 5202"/>
            <a:gd name="adj2" fmla="val 336014"/>
            <a:gd name="adj3" fmla="val 12297385"/>
            <a:gd name="adj4" fmla="val 10771157"/>
            <a:gd name="adj5" fmla="val 6068"/>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B7211-5409-43AA-9843-4B9B497B989D}">
      <dsp:nvSpPr>
        <dsp:cNvPr id="0" name=""/>
        <dsp:cNvSpPr/>
      </dsp:nvSpPr>
      <dsp:spPr>
        <a:xfrm>
          <a:off x="836779" y="38691"/>
          <a:ext cx="1298376" cy="129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t>REFINE</a:t>
          </a:r>
        </a:p>
      </dsp:txBody>
      <dsp:txXfrm>
        <a:off x="836779" y="38691"/>
        <a:ext cx="1298376" cy="1298376"/>
      </dsp:txXfrm>
    </dsp:sp>
    <dsp:sp modelId="{D56FD3D3-754C-4D5B-B02A-CA907640D52D}">
      <dsp:nvSpPr>
        <dsp:cNvPr id="0" name=""/>
        <dsp:cNvSpPr/>
      </dsp:nvSpPr>
      <dsp:spPr>
        <a:xfrm>
          <a:off x="321529" y="1179"/>
          <a:ext cx="4867461" cy="4867461"/>
        </a:xfrm>
        <a:prstGeom prst="circularArrow">
          <a:avLst>
            <a:gd name="adj1" fmla="val 5202"/>
            <a:gd name="adj2" fmla="val 336014"/>
            <a:gd name="adj3" fmla="val 16865260"/>
            <a:gd name="adj4" fmla="val 15198725"/>
            <a:gd name="adj5" fmla="val 6068"/>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CF3D5-EF90-4D7A-AA16-19284A55878F}" type="datetimeFigureOut">
              <a:rPr lang="en-NZ" smtClean="0"/>
              <a:t>1/06/2021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13F71-7E67-4762-B882-251023081792}" type="slidenum">
              <a:rPr lang="en-NZ" smtClean="0"/>
              <a:t>‹#›</a:t>
            </a:fld>
            <a:endParaRPr lang="en-NZ"/>
          </a:p>
        </p:txBody>
      </p:sp>
    </p:spTree>
    <p:extLst>
      <p:ext uri="{BB962C8B-B14F-4D97-AF65-F5344CB8AC3E}">
        <p14:creationId xmlns:p14="http://schemas.microsoft.com/office/powerpoint/2010/main" val="97254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latin typeface="Segoe UI" panose="020B0502040204020203" pitchFamily="34" charset="0"/>
              <a:cs typeface="Segoe UI" panose="020B0502040204020203" pitchFamily="34" charset="0"/>
            </a:endParaRPr>
          </a:p>
          <a:p>
            <a:endParaRPr lang="en-NZ" dirty="0"/>
          </a:p>
        </p:txBody>
      </p:sp>
      <p:sp>
        <p:nvSpPr>
          <p:cNvPr id="4" name="Slide Number Placeholder 3"/>
          <p:cNvSpPr>
            <a:spLocks noGrp="1"/>
          </p:cNvSpPr>
          <p:nvPr>
            <p:ph type="sldNum" sz="quarter" idx="5"/>
          </p:nvPr>
        </p:nvSpPr>
        <p:spPr/>
        <p:txBody>
          <a:bodyPr/>
          <a:lstStyle/>
          <a:p>
            <a:fld id="{8FD13F71-7E67-4762-B882-251023081792}" type="slidenum">
              <a:rPr lang="en-NZ" smtClean="0"/>
              <a:t>2</a:t>
            </a:fld>
            <a:endParaRPr lang="en-NZ"/>
          </a:p>
        </p:txBody>
      </p:sp>
    </p:spTree>
    <p:extLst>
      <p:ext uri="{BB962C8B-B14F-4D97-AF65-F5344CB8AC3E}">
        <p14:creationId xmlns:p14="http://schemas.microsoft.com/office/powerpoint/2010/main" val="108025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D13F71-7E67-4762-B882-251023081792}" type="slidenum">
              <a:rPr lang="en-NZ" smtClean="0"/>
              <a:t>3</a:t>
            </a:fld>
            <a:endParaRPr lang="en-NZ"/>
          </a:p>
        </p:txBody>
      </p:sp>
    </p:spTree>
    <p:extLst>
      <p:ext uri="{BB962C8B-B14F-4D97-AF65-F5344CB8AC3E}">
        <p14:creationId xmlns:p14="http://schemas.microsoft.com/office/powerpoint/2010/main" val="155606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latin typeface="Segoe UI" panose="020B0502040204020203" pitchFamily="34" charset="0"/>
              <a:cs typeface="Segoe UI" panose="020B0502040204020203" pitchFamily="34" charset="0"/>
            </a:endParaRPr>
          </a:p>
          <a:p>
            <a:endParaRPr lang="en-NZ" dirty="0"/>
          </a:p>
        </p:txBody>
      </p:sp>
      <p:sp>
        <p:nvSpPr>
          <p:cNvPr id="4" name="Slide Number Placeholder 3"/>
          <p:cNvSpPr>
            <a:spLocks noGrp="1"/>
          </p:cNvSpPr>
          <p:nvPr>
            <p:ph type="sldNum" sz="quarter" idx="5"/>
          </p:nvPr>
        </p:nvSpPr>
        <p:spPr/>
        <p:txBody>
          <a:bodyPr/>
          <a:lstStyle/>
          <a:p>
            <a:fld id="{8FD13F71-7E67-4762-B882-251023081792}" type="slidenum">
              <a:rPr lang="en-NZ" smtClean="0"/>
              <a:t>5</a:t>
            </a:fld>
            <a:endParaRPr lang="en-NZ"/>
          </a:p>
        </p:txBody>
      </p:sp>
    </p:spTree>
    <p:extLst>
      <p:ext uri="{BB962C8B-B14F-4D97-AF65-F5344CB8AC3E}">
        <p14:creationId xmlns:p14="http://schemas.microsoft.com/office/powerpoint/2010/main" val="41523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223E-9C10-4FD2-B71F-36221793D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882470A-A7C7-4C63-BDC9-D2C73B9BE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7E8B5C0-3647-4F9A-8F0F-D7B4EE331C3F}"/>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5" name="Footer Placeholder 4">
            <a:extLst>
              <a:ext uri="{FF2B5EF4-FFF2-40B4-BE49-F238E27FC236}">
                <a16:creationId xmlns:a16="http://schemas.microsoft.com/office/drawing/2014/main" id="{F6B2CABB-9045-443E-B63C-1BB7128BBBC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70C05B7-C2C3-498B-AE43-D71A9AA821E6}"/>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314497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AFFE-C071-493D-9E7B-66FC335E49D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2E0581B-489A-4870-9052-465DA6A5A3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603DE2E-CCE0-4278-BD4F-7D5A70E03EFF}"/>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5" name="Footer Placeholder 4">
            <a:extLst>
              <a:ext uri="{FF2B5EF4-FFF2-40B4-BE49-F238E27FC236}">
                <a16:creationId xmlns:a16="http://schemas.microsoft.com/office/drawing/2014/main" id="{36D6D6C1-1EC0-4015-BA70-554BA487810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A11CEE5-C23F-4AC0-8159-8267D08754E8}"/>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277035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37B25B-2712-4A4A-B7BE-4D2C04AEF4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81A9DB6-EA0C-4184-B5CC-80CDC08035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5AA96FA-8BF2-4DDF-8132-80DACC93B9AA}"/>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5" name="Footer Placeholder 4">
            <a:extLst>
              <a:ext uri="{FF2B5EF4-FFF2-40B4-BE49-F238E27FC236}">
                <a16:creationId xmlns:a16="http://schemas.microsoft.com/office/drawing/2014/main" id="{517479A7-4A3A-4839-A489-8545CC96E3B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9035E14-8832-4247-AA6C-52A7AB625569}"/>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346195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28A9-153C-4D7C-B3FB-3EFC169B6F7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A855F1B-441B-436C-A8BF-8BF03F65CC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25C6B2F-5402-4CCA-8380-2D2F89A8C286}"/>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5" name="Footer Placeholder 4">
            <a:extLst>
              <a:ext uri="{FF2B5EF4-FFF2-40B4-BE49-F238E27FC236}">
                <a16:creationId xmlns:a16="http://schemas.microsoft.com/office/drawing/2014/main" id="{3610A988-A802-4369-9B31-9088287EA7E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4CB482B-C1FD-4306-A216-EE6BD9FB79C6}"/>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14954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3451-742E-4D88-97BB-9501695B57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44BF75E-5733-4889-B7CF-15E537F83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30C21C-4291-46DF-9FFA-D39DAD18C545}"/>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5" name="Footer Placeholder 4">
            <a:extLst>
              <a:ext uri="{FF2B5EF4-FFF2-40B4-BE49-F238E27FC236}">
                <a16:creationId xmlns:a16="http://schemas.microsoft.com/office/drawing/2014/main" id="{32690121-DF9D-4C49-B00E-5120B9277D0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135E558-B32D-45E7-9880-151B543BF60C}"/>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321065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7958-A876-4AE4-B9E0-E97D17028FA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8C72959-42F6-4391-BF94-D44A77FB36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8889453-5DF6-4FF5-89F3-8241F06FF3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8376127A-3E54-487D-9FBE-67C1EA5979AB}"/>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6" name="Footer Placeholder 5">
            <a:extLst>
              <a:ext uri="{FF2B5EF4-FFF2-40B4-BE49-F238E27FC236}">
                <a16:creationId xmlns:a16="http://schemas.microsoft.com/office/drawing/2014/main" id="{284A2DA9-6A59-4916-A2AF-5E621740274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C5D64B2-8A1E-491B-8041-FC80CB2D0493}"/>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144685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06BB-56EF-42D5-8509-6FFA9553AF7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1DA2814-B25A-4D77-93AA-0DA8E2E8CA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8B3921-FD00-49AD-8A1B-4D478A9422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9A3F641-5764-43DD-AD0F-3404195AF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53AC9B-13D5-430D-AD7E-54B0E79CAF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7916F35-0366-417E-A084-E4130CFD0ACD}"/>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8" name="Footer Placeholder 7">
            <a:extLst>
              <a:ext uri="{FF2B5EF4-FFF2-40B4-BE49-F238E27FC236}">
                <a16:creationId xmlns:a16="http://schemas.microsoft.com/office/drawing/2014/main" id="{95D0D1E5-33F4-4B79-A766-4A23BE2EDFA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93E8EE9-BB46-4C01-9785-FBA2C3ED3724}"/>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227345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890A-DD1E-4A57-9976-63D0A03BA26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1F9D9E2-4E9B-4B27-B3A4-A95A546CD24E}"/>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4" name="Footer Placeholder 3">
            <a:extLst>
              <a:ext uri="{FF2B5EF4-FFF2-40B4-BE49-F238E27FC236}">
                <a16:creationId xmlns:a16="http://schemas.microsoft.com/office/drawing/2014/main" id="{ADDFC61D-B612-404C-8D46-53EE4D4BE01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EB18367-807C-4A5B-B201-48BA3A6F18CE}"/>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380083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3A96-780C-437B-8C18-FC7169D9537F}"/>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3" name="Footer Placeholder 2">
            <a:extLst>
              <a:ext uri="{FF2B5EF4-FFF2-40B4-BE49-F238E27FC236}">
                <a16:creationId xmlns:a16="http://schemas.microsoft.com/office/drawing/2014/main" id="{852C186C-2783-42F7-9219-56D4CF2C2F7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D47C2E97-C117-46E0-81AF-D700990668A6}"/>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351291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89F8-E752-4E31-B41B-3A299D12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B87249E-5742-42D7-8924-020E92A79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B68FBC7-FDBF-4B08-848B-4A5307ECB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FAE8FF-DEAF-4C4B-9271-7CB2149BCD18}"/>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6" name="Footer Placeholder 5">
            <a:extLst>
              <a:ext uri="{FF2B5EF4-FFF2-40B4-BE49-F238E27FC236}">
                <a16:creationId xmlns:a16="http://schemas.microsoft.com/office/drawing/2014/main" id="{85B7D93E-C392-4A2B-9F47-DCEBD75D496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F755830-E642-456C-914D-215497B0D1BB}"/>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165992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C577-BDD3-4CF7-A5BB-DFCA2511A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8CA459D-DB8E-4582-B358-03756D192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4A32D55-8970-4FD4-BA40-CEDE67A52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80A4DC-86A7-4B52-9B0F-D11B6D6D7AD7}"/>
              </a:ext>
            </a:extLst>
          </p:cNvPr>
          <p:cNvSpPr>
            <a:spLocks noGrp="1"/>
          </p:cNvSpPr>
          <p:nvPr>
            <p:ph type="dt" sz="half" idx="10"/>
          </p:nvPr>
        </p:nvSpPr>
        <p:spPr/>
        <p:txBody>
          <a:bodyPr/>
          <a:lstStyle/>
          <a:p>
            <a:fld id="{9DBF6C5F-2259-4E87-8936-EE0092EE3970}" type="datetimeFigureOut">
              <a:rPr lang="en-NZ" smtClean="0"/>
              <a:t>1/06/2021</a:t>
            </a:fld>
            <a:endParaRPr lang="en-NZ"/>
          </a:p>
        </p:txBody>
      </p:sp>
      <p:sp>
        <p:nvSpPr>
          <p:cNvPr id="6" name="Footer Placeholder 5">
            <a:extLst>
              <a:ext uri="{FF2B5EF4-FFF2-40B4-BE49-F238E27FC236}">
                <a16:creationId xmlns:a16="http://schemas.microsoft.com/office/drawing/2014/main" id="{402AC1A3-CA4C-456F-A048-42630AD03B2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92CC3C7-24DF-413A-B67D-4BE17A7A927B}"/>
              </a:ext>
            </a:extLst>
          </p:cNvPr>
          <p:cNvSpPr>
            <a:spLocks noGrp="1"/>
          </p:cNvSpPr>
          <p:nvPr>
            <p:ph type="sldNum" sz="quarter" idx="12"/>
          </p:nvPr>
        </p:nvSpPr>
        <p:spPr/>
        <p:txBody>
          <a:bodyPr/>
          <a:lstStyle/>
          <a:p>
            <a:fld id="{6041F5D0-1352-4B62-A095-A1FF8CE8E72E}" type="slidenum">
              <a:rPr lang="en-NZ" smtClean="0"/>
              <a:t>‹#›</a:t>
            </a:fld>
            <a:endParaRPr lang="en-NZ"/>
          </a:p>
        </p:txBody>
      </p:sp>
    </p:spTree>
    <p:extLst>
      <p:ext uri="{BB962C8B-B14F-4D97-AF65-F5344CB8AC3E}">
        <p14:creationId xmlns:p14="http://schemas.microsoft.com/office/powerpoint/2010/main" val="400440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EA49E-E9ED-4793-A6F3-86E721507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3AAB009-BC35-4E6F-82DD-64A8C8DE9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A0ECE43-9EBD-4A4D-AB9D-891427E54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F6C5F-2259-4E87-8936-EE0092EE3970}" type="datetimeFigureOut">
              <a:rPr lang="en-NZ" smtClean="0"/>
              <a:t>1/06/2021</a:t>
            </a:fld>
            <a:endParaRPr lang="en-NZ"/>
          </a:p>
        </p:txBody>
      </p:sp>
      <p:sp>
        <p:nvSpPr>
          <p:cNvPr id="5" name="Footer Placeholder 4">
            <a:extLst>
              <a:ext uri="{FF2B5EF4-FFF2-40B4-BE49-F238E27FC236}">
                <a16:creationId xmlns:a16="http://schemas.microsoft.com/office/drawing/2014/main" id="{3D10653D-A980-4373-83DC-4B5C583D2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E32AEC9-8B29-42BB-8EDA-A2339A92E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1F5D0-1352-4B62-A095-A1FF8CE8E72E}" type="slidenum">
              <a:rPr lang="en-NZ" smtClean="0"/>
              <a:t>‹#›</a:t>
            </a:fld>
            <a:endParaRPr lang="en-NZ"/>
          </a:p>
        </p:txBody>
      </p:sp>
    </p:spTree>
    <p:extLst>
      <p:ext uri="{BB962C8B-B14F-4D97-AF65-F5344CB8AC3E}">
        <p14:creationId xmlns:p14="http://schemas.microsoft.com/office/powerpoint/2010/main" val="232126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2.png"/><Relationship Id="rId3" Type="http://schemas.openxmlformats.org/officeDocument/2006/relationships/image" Target="../media/image4.jpg"/><Relationship Id="rId7" Type="http://schemas.openxmlformats.org/officeDocument/2006/relationships/diagramLayout" Target="../diagrams/layout1.xml"/><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0.png"/><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mailto:caralyn.purvis@cdhb.health.nz" TargetMode="External"/><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jp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hyperlink" Target="https://manaake.health.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CC5465-C182-41B6-BD5F-ABF0342B23F4}"/>
              </a:ext>
            </a:extLst>
          </p:cNvPr>
          <p:cNvPicPr>
            <a:picLocks noChangeAspect="1"/>
          </p:cNvPicPr>
          <p:nvPr/>
        </p:nvPicPr>
        <p:blipFill>
          <a:blip r:embed="rId2"/>
          <a:stretch>
            <a:fillRect/>
          </a:stretch>
        </p:blipFill>
        <p:spPr>
          <a:xfrm>
            <a:off x="10607798" y="0"/>
            <a:ext cx="1572551" cy="6164398"/>
          </a:xfrm>
          <a:prstGeom prst="rect">
            <a:avLst/>
          </a:prstGeom>
        </p:spPr>
      </p:pic>
      <p:pic>
        <p:nvPicPr>
          <p:cNvPr id="10" name="Picture 9">
            <a:extLst>
              <a:ext uri="{FF2B5EF4-FFF2-40B4-BE49-F238E27FC236}">
                <a16:creationId xmlns:a16="http://schemas.microsoft.com/office/drawing/2014/main" id="{97DC2F6F-7A4D-4510-959A-083109488DC2}"/>
              </a:ext>
            </a:extLst>
          </p:cNvPr>
          <p:cNvPicPr>
            <a:picLocks noChangeAspect="1"/>
          </p:cNvPicPr>
          <p:nvPr/>
        </p:nvPicPr>
        <p:blipFill>
          <a:blip r:embed="rId3"/>
          <a:stretch>
            <a:fillRect/>
          </a:stretch>
        </p:blipFill>
        <p:spPr>
          <a:xfrm>
            <a:off x="-3851" y="-1"/>
            <a:ext cx="1533525" cy="6176963"/>
          </a:xfrm>
          <a:prstGeom prst="rect">
            <a:avLst/>
          </a:prstGeom>
        </p:spPr>
      </p:pic>
      <p:sp>
        <p:nvSpPr>
          <p:cNvPr id="7" name="Rectangle 6">
            <a:extLst>
              <a:ext uri="{FF2B5EF4-FFF2-40B4-BE49-F238E27FC236}">
                <a16:creationId xmlns:a16="http://schemas.microsoft.com/office/drawing/2014/main" id="{C3B1CE66-34FA-49FB-968D-C6E56E4451F6}"/>
              </a:ext>
            </a:extLst>
          </p:cNvPr>
          <p:cNvSpPr/>
          <p:nvPr/>
        </p:nvSpPr>
        <p:spPr>
          <a:xfrm>
            <a:off x="-94268" y="6176963"/>
            <a:ext cx="12452808" cy="681037"/>
          </a:xfrm>
          <a:prstGeom prst="rect">
            <a:avLst/>
          </a:prstGeom>
          <a:solidFill>
            <a:schemeClr val="bg1"/>
          </a:solid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a:extLst>
              <a:ext uri="{FF2B5EF4-FFF2-40B4-BE49-F238E27FC236}">
                <a16:creationId xmlns:a16="http://schemas.microsoft.com/office/drawing/2014/main" id="{7B08090C-60BC-4E2E-A1E5-9EFE2E61EC28}"/>
              </a:ext>
            </a:extLst>
          </p:cNvPr>
          <p:cNvPicPr>
            <a:picLocks noChangeAspect="1"/>
          </p:cNvPicPr>
          <p:nvPr/>
        </p:nvPicPr>
        <p:blipFill>
          <a:blip r:embed="rId4"/>
          <a:stretch>
            <a:fillRect/>
          </a:stretch>
        </p:blipFill>
        <p:spPr>
          <a:xfrm>
            <a:off x="10642859" y="6284003"/>
            <a:ext cx="1421881" cy="408700"/>
          </a:xfrm>
          <a:prstGeom prst="rect">
            <a:avLst/>
          </a:prstGeom>
        </p:spPr>
      </p:pic>
      <p:pic>
        <p:nvPicPr>
          <p:cNvPr id="5" name="Content Placeholder 5">
            <a:extLst>
              <a:ext uri="{FF2B5EF4-FFF2-40B4-BE49-F238E27FC236}">
                <a16:creationId xmlns:a16="http://schemas.microsoft.com/office/drawing/2014/main" id="{466A0AFB-7587-4325-B009-F72446C5F9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4612" y="6265149"/>
            <a:ext cx="939566" cy="455451"/>
          </a:xfrm>
          <a:prstGeom prst="rect">
            <a:avLst/>
          </a:prstGeom>
        </p:spPr>
      </p:pic>
      <p:pic>
        <p:nvPicPr>
          <p:cNvPr id="6" name="Picture 5">
            <a:extLst>
              <a:ext uri="{FF2B5EF4-FFF2-40B4-BE49-F238E27FC236}">
                <a16:creationId xmlns:a16="http://schemas.microsoft.com/office/drawing/2014/main" id="{444493FC-0E26-4E04-A132-9D91287547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260" y="6284003"/>
            <a:ext cx="1280792" cy="454392"/>
          </a:xfrm>
          <a:prstGeom prst="rect">
            <a:avLst/>
          </a:prstGeom>
        </p:spPr>
      </p:pic>
      <p:sp>
        <p:nvSpPr>
          <p:cNvPr id="9" name="Title 1">
            <a:extLst>
              <a:ext uri="{FF2B5EF4-FFF2-40B4-BE49-F238E27FC236}">
                <a16:creationId xmlns:a16="http://schemas.microsoft.com/office/drawing/2014/main" id="{E75F8858-A38A-4829-A35E-C6A4F298A572}"/>
              </a:ext>
            </a:extLst>
          </p:cNvPr>
          <p:cNvSpPr txBox="1">
            <a:spLocks/>
          </p:cNvSpPr>
          <p:nvPr/>
        </p:nvSpPr>
        <p:spPr>
          <a:xfrm>
            <a:off x="2431644" y="1145590"/>
            <a:ext cx="7400984" cy="270654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accent6">
                    <a:lumMod val="75000"/>
                  </a:schemeClr>
                </a:solidFill>
                <a:latin typeface="Segoe UI Black" panose="020B0A02040204020203" pitchFamily="34" charset="0"/>
                <a:ea typeface="Segoe UI Black" panose="020B0A02040204020203" pitchFamily="34" charset="0"/>
              </a:rPr>
              <a:t>ADOPTING AN IMPROVEMENT SCIENCE APPROACH TO INFORM IMPLEMENTATION OF THE MANA AKE INITIATIVE IN CANTERBURY </a:t>
            </a:r>
            <a:endParaRPr lang="en-NZ" dirty="0">
              <a:solidFill>
                <a:schemeClr val="accent6">
                  <a:lumMod val="75000"/>
                </a:schemeClr>
              </a:solidFill>
              <a:latin typeface="Segoe UI Black" panose="020B0A02040204020203" pitchFamily="34" charset="0"/>
              <a:ea typeface="Segoe UI Black" panose="020B0A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ADAC7B88-A5CC-4D4C-B62A-C99701DAF588}"/>
              </a:ext>
            </a:extLst>
          </p:cNvPr>
          <p:cNvSpPr txBox="1"/>
          <p:nvPr/>
        </p:nvSpPr>
        <p:spPr>
          <a:xfrm>
            <a:off x="3028335" y="4119716"/>
            <a:ext cx="6115665" cy="1323439"/>
          </a:xfrm>
          <a:prstGeom prst="rect">
            <a:avLst/>
          </a:prstGeom>
          <a:noFill/>
        </p:spPr>
        <p:txBody>
          <a:bodyPr wrap="square" rtlCol="0">
            <a:spAutoFit/>
          </a:bodyPr>
          <a:lstStyle/>
          <a:p>
            <a:pPr algn="ctr"/>
            <a:r>
              <a:rPr lang="en-NZ" sz="2000" b="1" dirty="0">
                <a:latin typeface="Segoe UI" panose="020B0502040204020203" pitchFamily="34" charset="0"/>
                <a:cs typeface="Segoe UI" panose="020B0502040204020203" pitchFamily="34" charset="0"/>
              </a:rPr>
              <a:t>Caralyn Purvis Ph.D.</a:t>
            </a:r>
          </a:p>
          <a:p>
            <a:pPr algn="ctr"/>
            <a:endParaRPr lang="en-NZ" sz="2000" b="1" dirty="0">
              <a:latin typeface="Segoe UI" panose="020B0502040204020203" pitchFamily="34" charset="0"/>
              <a:cs typeface="Segoe UI" panose="020B0502040204020203" pitchFamily="34" charset="0"/>
            </a:endParaRPr>
          </a:p>
          <a:p>
            <a:pPr algn="ctr"/>
            <a:r>
              <a:rPr lang="en-NZ" sz="2000" i="1" dirty="0">
                <a:latin typeface="Segoe UI" panose="020B0502040204020203" pitchFamily="34" charset="0"/>
                <a:cs typeface="Segoe UI" panose="020B0502040204020203" pitchFamily="34" charset="0"/>
              </a:rPr>
              <a:t>Evaluation Lead, Mana Ake - Stronger for Tomorrow</a:t>
            </a:r>
          </a:p>
          <a:p>
            <a:pPr algn="ctr"/>
            <a:r>
              <a:rPr lang="en-NZ" sz="2000" i="1" dirty="0">
                <a:latin typeface="Segoe UI" panose="020B0502040204020203" pitchFamily="34" charset="0"/>
                <a:cs typeface="Segoe UI" panose="020B0502040204020203" pitchFamily="34" charset="0"/>
              </a:rPr>
              <a:t>Canterbury District Health Board</a:t>
            </a:r>
          </a:p>
        </p:txBody>
      </p:sp>
    </p:spTree>
    <p:extLst>
      <p:ext uri="{BB962C8B-B14F-4D97-AF65-F5344CB8AC3E}">
        <p14:creationId xmlns:p14="http://schemas.microsoft.com/office/powerpoint/2010/main" val="5774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Curved Down 2">
            <a:extLst>
              <a:ext uri="{FF2B5EF4-FFF2-40B4-BE49-F238E27FC236}">
                <a16:creationId xmlns:a16="http://schemas.microsoft.com/office/drawing/2014/main" id="{A4BAD8CC-68C6-4A17-BBFB-13BEE17DE016}"/>
              </a:ext>
            </a:extLst>
          </p:cNvPr>
          <p:cNvSpPr/>
          <p:nvPr/>
        </p:nvSpPr>
        <p:spPr>
          <a:xfrm rot="999786">
            <a:off x="4422697" y="1500748"/>
            <a:ext cx="2328862" cy="569737"/>
          </a:xfrm>
          <a:prstGeom prst="curvedDown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0" name="Pentagon 29">
            <a:extLst>
              <a:ext uri="{FF2B5EF4-FFF2-40B4-BE49-F238E27FC236}">
                <a16:creationId xmlns:a16="http://schemas.microsoft.com/office/drawing/2014/main" id="{C55FA8DF-9254-404D-B04E-1FCB575F90AD}"/>
              </a:ext>
            </a:extLst>
          </p:cNvPr>
          <p:cNvSpPr/>
          <p:nvPr/>
        </p:nvSpPr>
        <p:spPr>
          <a:xfrm rot="2800634">
            <a:off x="7525296" y="2047754"/>
            <a:ext cx="5487537" cy="5307258"/>
          </a:xfrm>
          <a:prstGeom prst="pentagon">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Rectangle 6">
            <a:extLst>
              <a:ext uri="{FF2B5EF4-FFF2-40B4-BE49-F238E27FC236}">
                <a16:creationId xmlns:a16="http://schemas.microsoft.com/office/drawing/2014/main" id="{C3B1CE66-34FA-49FB-968D-C6E56E4451F6}"/>
              </a:ext>
            </a:extLst>
          </p:cNvPr>
          <p:cNvSpPr/>
          <p:nvPr/>
        </p:nvSpPr>
        <p:spPr>
          <a:xfrm>
            <a:off x="-94268" y="6176963"/>
            <a:ext cx="12452808" cy="681037"/>
          </a:xfrm>
          <a:prstGeom prst="rect">
            <a:avLst/>
          </a:prstGeom>
          <a:solidFill>
            <a:schemeClr val="bg1"/>
          </a:solid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Pentagon 27">
            <a:extLst>
              <a:ext uri="{FF2B5EF4-FFF2-40B4-BE49-F238E27FC236}">
                <a16:creationId xmlns:a16="http://schemas.microsoft.com/office/drawing/2014/main" id="{E6A322D5-5795-4334-ABCA-1A3322ADCAD2}"/>
              </a:ext>
            </a:extLst>
          </p:cNvPr>
          <p:cNvSpPr/>
          <p:nvPr/>
        </p:nvSpPr>
        <p:spPr>
          <a:xfrm rot="2800634">
            <a:off x="-1007976" y="-1393551"/>
            <a:ext cx="6136943" cy="5951876"/>
          </a:xfrm>
          <a:prstGeom prst="pentagon">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6C37D37-E26A-446F-B58F-1BF6CE1C1BEE}"/>
              </a:ext>
            </a:extLst>
          </p:cNvPr>
          <p:cNvSpPr>
            <a:spLocks noGrp="1"/>
          </p:cNvSpPr>
          <p:nvPr>
            <p:ph type="title"/>
          </p:nvPr>
        </p:nvSpPr>
        <p:spPr>
          <a:xfrm>
            <a:off x="471340" y="286691"/>
            <a:ext cx="6717736" cy="779463"/>
          </a:xfrm>
        </p:spPr>
        <p:txBody>
          <a:bodyPr/>
          <a:lstStyle/>
          <a:p>
            <a:r>
              <a:rPr lang="en-NZ" dirty="0">
                <a:solidFill>
                  <a:schemeClr val="accent6">
                    <a:lumMod val="75000"/>
                  </a:schemeClr>
                </a:solidFill>
                <a:latin typeface="Segoe UI Black" panose="020B0A02040204020203" pitchFamily="34" charset="0"/>
                <a:ea typeface="Segoe UI Black" panose="020B0A02040204020203" pitchFamily="34" charset="0"/>
                <a:cs typeface="Segoe UI" panose="020B0502040204020203" pitchFamily="34" charset="0"/>
              </a:rPr>
              <a:t>PROBLEM</a:t>
            </a:r>
          </a:p>
        </p:txBody>
      </p:sp>
      <p:pic>
        <p:nvPicPr>
          <p:cNvPr id="4" name="Picture 3">
            <a:extLst>
              <a:ext uri="{FF2B5EF4-FFF2-40B4-BE49-F238E27FC236}">
                <a16:creationId xmlns:a16="http://schemas.microsoft.com/office/drawing/2014/main" id="{7B08090C-60BC-4E2E-A1E5-9EFE2E61EC28}"/>
              </a:ext>
            </a:extLst>
          </p:cNvPr>
          <p:cNvPicPr>
            <a:picLocks noChangeAspect="1"/>
          </p:cNvPicPr>
          <p:nvPr/>
        </p:nvPicPr>
        <p:blipFill>
          <a:blip r:embed="rId3"/>
          <a:stretch>
            <a:fillRect/>
          </a:stretch>
        </p:blipFill>
        <p:spPr>
          <a:xfrm>
            <a:off x="10642859" y="6284003"/>
            <a:ext cx="1421881" cy="408700"/>
          </a:xfrm>
          <a:prstGeom prst="rect">
            <a:avLst/>
          </a:prstGeom>
        </p:spPr>
      </p:pic>
      <p:pic>
        <p:nvPicPr>
          <p:cNvPr id="5" name="Content Placeholder 5">
            <a:extLst>
              <a:ext uri="{FF2B5EF4-FFF2-40B4-BE49-F238E27FC236}">
                <a16:creationId xmlns:a16="http://schemas.microsoft.com/office/drawing/2014/main" id="{466A0AFB-7587-4325-B009-F72446C5F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4612" y="6265149"/>
            <a:ext cx="939566" cy="455451"/>
          </a:xfrm>
          <a:prstGeom prst="rect">
            <a:avLst/>
          </a:prstGeom>
        </p:spPr>
      </p:pic>
      <p:pic>
        <p:nvPicPr>
          <p:cNvPr id="6" name="Picture 5">
            <a:extLst>
              <a:ext uri="{FF2B5EF4-FFF2-40B4-BE49-F238E27FC236}">
                <a16:creationId xmlns:a16="http://schemas.microsoft.com/office/drawing/2014/main" id="{444493FC-0E26-4E04-A132-9D91287547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60" y="6284003"/>
            <a:ext cx="1280792" cy="454392"/>
          </a:xfrm>
          <a:prstGeom prst="rect">
            <a:avLst/>
          </a:prstGeom>
        </p:spPr>
      </p:pic>
      <p:sp>
        <p:nvSpPr>
          <p:cNvPr id="12" name="TextBox 11">
            <a:extLst>
              <a:ext uri="{FF2B5EF4-FFF2-40B4-BE49-F238E27FC236}">
                <a16:creationId xmlns:a16="http://schemas.microsoft.com/office/drawing/2014/main" id="{781062AA-7991-40D7-B994-2739000497F0}"/>
              </a:ext>
            </a:extLst>
          </p:cNvPr>
          <p:cNvSpPr txBox="1"/>
          <p:nvPr/>
        </p:nvSpPr>
        <p:spPr>
          <a:xfrm>
            <a:off x="1982850" y="1576808"/>
            <a:ext cx="2657411" cy="1631216"/>
          </a:xfrm>
          <a:prstGeom prst="rect">
            <a:avLst/>
          </a:prstGeom>
          <a:noFill/>
        </p:spPr>
        <p:txBody>
          <a:bodyPr wrap="square" rtlCol="0">
            <a:spAutoFit/>
          </a:bodyPr>
          <a:lstStyle/>
          <a:p>
            <a:r>
              <a:rPr lang="en-NZ" sz="2000" dirty="0">
                <a:latin typeface="Segoe UI" panose="020B0502040204020203" pitchFamily="34" charset="0"/>
                <a:cs typeface="Segoe UI" panose="020B0502040204020203" pitchFamily="34" charset="0"/>
              </a:rPr>
              <a:t>Increase in mental health and wellbeing concerns amongst </a:t>
            </a:r>
            <a:r>
              <a:rPr lang="en-NZ" sz="2000" dirty="0" err="1">
                <a:latin typeface="Segoe UI" panose="020B0502040204020203" pitchFamily="34" charset="0"/>
                <a:cs typeface="Segoe UI" panose="020B0502040204020203" pitchFamily="34" charset="0"/>
              </a:rPr>
              <a:t>tamariki</a:t>
            </a:r>
            <a:r>
              <a:rPr lang="en-NZ" sz="2000" dirty="0">
                <a:latin typeface="Segoe UI" panose="020B0502040204020203" pitchFamily="34" charset="0"/>
                <a:cs typeface="Segoe UI" panose="020B0502040204020203" pitchFamily="34" charset="0"/>
              </a:rPr>
              <a:t> in Aotearoa New Zealand</a:t>
            </a:r>
          </a:p>
        </p:txBody>
      </p:sp>
      <p:pic>
        <p:nvPicPr>
          <p:cNvPr id="13" name="Picture 12">
            <a:extLst>
              <a:ext uri="{FF2B5EF4-FFF2-40B4-BE49-F238E27FC236}">
                <a16:creationId xmlns:a16="http://schemas.microsoft.com/office/drawing/2014/main" id="{76B3DF8C-11D3-4A97-AC77-FA43C2D3A5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6543" y="2180512"/>
            <a:ext cx="2657411" cy="942781"/>
          </a:xfrm>
          <a:prstGeom prst="rect">
            <a:avLst/>
          </a:prstGeom>
        </p:spPr>
      </p:pic>
      <p:sp>
        <p:nvSpPr>
          <p:cNvPr id="20" name="Rectangle 19">
            <a:extLst>
              <a:ext uri="{FF2B5EF4-FFF2-40B4-BE49-F238E27FC236}">
                <a16:creationId xmlns:a16="http://schemas.microsoft.com/office/drawing/2014/main" id="{FCDD5686-2F0A-43C2-9B87-0A214638F600}"/>
              </a:ext>
            </a:extLst>
          </p:cNvPr>
          <p:cNvSpPr/>
          <p:nvPr/>
        </p:nvSpPr>
        <p:spPr>
          <a:xfrm>
            <a:off x="9343820" y="4010025"/>
            <a:ext cx="2036583" cy="1631216"/>
          </a:xfrm>
          <a:prstGeom prst="rect">
            <a:avLst/>
          </a:prstGeom>
        </p:spPr>
        <p:txBody>
          <a:bodyPr wrap="square">
            <a:spAutoFit/>
          </a:bodyPr>
          <a:lstStyle/>
          <a:p>
            <a:r>
              <a:rPr lang="en-NZ" sz="2000" dirty="0">
                <a:latin typeface="Segoe UI" panose="020B0502040204020203" pitchFamily="34" charset="0"/>
                <a:cs typeface="Segoe UI" panose="020B0502040204020203" pitchFamily="34" charset="0"/>
              </a:rPr>
              <a:t>How to evaluate and determine effectiveness and impact?</a:t>
            </a:r>
          </a:p>
          <a:p>
            <a:endParaRPr lang="en-NZ" sz="2000" dirty="0">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734FD3AC-BB52-45F4-A941-41C8CC3374A3}"/>
              </a:ext>
            </a:extLst>
          </p:cNvPr>
          <p:cNvSpPr txBox="1"/>
          <p:nvPr/>
        </p:nvSpPr>
        <p:spPr>
          <a:xfrm>
            <a:off x="3860437" y="4582626"/>
            <a:ext cx="2470356" cy="369332"/>
          </a:xfrm>
          <a:prstGeom prst="rect">
            <a:avLst/>
          </a:prstGeom>
          <a:noFill/>
        </p:spPr>
        <p:txBody>
          <a:bodyPr wrap="none" rtlCol="0">
            <a:spAutoFit/>
          </a:bodyPr>
          <a:lstStyle/>
          <a:p>
            <a:r>
              <a:rPr lang="en-NZ" dirty="0">
                <a:latin typeface="Segoe UI" panose="020B0502040204020203" pitchFamily="34" charset="0"/>
                <a:cs typeface="Segoe UI" panose="020B0502040204020203" pitchFamily="34" charset="0"/>
              </a:rPr>
              <a:t>Implemented at speed</a:t>
            </a:r>
          </a:p>
        </p:txBody>
      </p:sp>
      <p:sp>
        <p:nvSpPr>
          <p:cNvPr id="25" name="TextBox 24">
            <a:extLst>
              <a:ext uri="{FF2B5EF4-FFF2-40B4-BE49-F238E27FC236}">
                <a16:creationId xmlns:a16="http://schemas.microsoft.com/office/drawing/2014/main" id="{766B90CE-556F-4D9D-B67A-0237E58C0DDB}"/>
              </a:ext>
            </a:extLst>
          </p:cNvPr>
          <p:cNvSpPr txBox="1"/>
          <p:nvPr/>
        </p:nvSpPr>
        <p:spPr>
          <a:xfrm>
            <a:off x="4394515" y="4096094"/>
            <a:ext cx="2597442" cy="369332"/>
          </a:xfrm>
          <a:prstGeom prst="rect">
            <a:avLst/>
          </a:prstGeom>
          <a:noFill/>
        </p:spPr>
        <p:txBody>
          <a:bodyPr wrap="none" rtlCol="0">
            <a:spAutoFit/>
          </a:bodyPr>
          <a:lstStyle/>
          <a:p>
            <a:r>
              <a:rPr lang="en-NZ" dirty="0">
                <a:latin typeface="Segoe UI" panose="020B0502040204020203" pitchFamily="34" charset="0"/>
                <a:cs typeface="Segoe UI" panose="020B0502040204020203" pitchFamily="34" charset="0"/>
              </a:rPr>
              <a:t>Collaborative co-design</a:t>
            </a:r>
          </a:p>
        </p:txBody>
      </p:sp>
      <p:sp>
        <p:nvSpPr>
          <p:cNvPr id="26" name="TextBox 25">
            <a:extLst>
              <a:ext uri="{FF2B5EF4-FFF2-40B4-BE49-F238E27FC236}">
                <a16:creationId xmlns:a16="http://schemas.microsoft.com/office/drawing/2014/main" id="{B2F7570B-E896-40E1-962E-4E89C36A1EEE}"/>
              </a:ext>
            </a:extLst>
          </p:cNvPr>
          <p:cNvSpPr txBox="1"/>
          <p:nvPr/>
        </p:nvSpPr>
        <p:spPr>
          <a:xfrm>
            <a:off x="2682403" y="5555690"/>
            <a:ext cx="2499274" cy="369332"/>
          </a:xfrm>
          <a:prstGeom prst="rect">
            <a:avLst/>
          </a:prstGeom>
          <a:noFill/>
        </p:spPr>
        <p:txBody>
          <a:bodyPr wrap="none" rtlCol="0">
            <a:spAutoFit/>
          </a:bodyPr>
          <a:lstStyle/>
          <a:p>
            <a:r>
              <a:rPr lang="en-NZ">
                <a:latin typeface="Segoe UI" panose="020B0502040204020203" pitchFamily="34" charset="0"/>
                <a:cs typeface="Segoe UI" panose="020B0502040204020203" pitchFamily="34" charset="0"/>
              </a:rPr>
              <a:t>Universal and </a:t>
            </a:r>
            <a:r>
              <a:rPr lang="en-NZ" dirty="0">
                <a:latin typeface="Segoe UI" panose="020B0502040204020203" pitchFamily="34" charset="0"/>
                <a:cs typeface="Segoe UI" panose="020B0502040204020203" pitchFamily="34" charset="0"/>
              </a:rPr>
              <a:t>Targeted</a:t>
            </a:r>
          </a:p>
        </p:txBody>
      </p:sp>
      <p:sp>
        <p:nvSpPr>
          <p:cNvPr id="27" name="TextBox 26">
            <a:extLst>
              <a:ext uri="{FF2B5EF4-FFF2-40B4-BE49-F238E27FC236}">
                <a16:creationId xmlns:a16="http://schemas.microsoft.com/office/drawing/2014/main" id="{CCCAB8CF-223F-4736-862C-C3DE6D81652B}"/>
              </a:ext>
            </a:extLst>
          </p:cNvPr>
          <p:cNvSpPr txBox="1"/>
          <p:nvPr/>
        </p:nvSpPr>
        <p:spPr>
          <a:xfrm>
            <a:off x="4880060" y="3609163"/>
            <a:ext cx="2754024" cy="369332"/>
          </a:xfrm>
          <a:prstGeom prst="rect">
            <a:avLst/>
          </a:prstGeom>
          <a:noFill/>
        </p:spPr>
        <p:txBody>
          <a:bodyPr wrap="none" rtlCol="0">
            <a:spAutoFit/>
          </a:bodyPr>
          <a:lstStyle/>
          <a:p>
            <a:r>
              <a:rPr lang="en-NZ" dirty="0">
                <a:latin typeface="Segoe UI" panose="020B0502040204020203" pitchFamily="34" charset="0"/>
                <a:cs typeface="Segoe UI" panose="020B0502040204020203" pitchFamily="34" charset="0"/>
              </a:rPr>
              <a:t>“Flexible and Responsive”</a:t>
            </a:r>
          </a:p>
        </p:txBody>
      </p:sp>
      <p:sp>
        <p:nvSpPr>
          <p:cNvPr id="29" name="Oval 28">
            <a:extLst>
              <a:ext uri="{FF2B5EF4-FFF2-40B4-BE49-F238E27FC236}">
                <a16:creationId xmlns:a16="http://schemas.microsoft.com/office/drawing/2014/main" id="{8D0EA52B-D16C-49CE-84A2-86F9BF53CE89}"/>
              </a:ext>
            </a:extLst>
          </p:cNvPr>
          <p:cNvSpPr/>
          <p:nvPr/>
        </p:nvSpPr>
        <p:spPr>
          <a:xfrm>
            <a:off x="1124755" y="3984822"/>
            <a:ext cx="420748" cy="42074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1</a:t>
            </a:r>
          </a:p>
        </p:txBody>
      </p:sp>
      <p:sp>
        <p:nvSpPr>
          <p:cNvPr id="31" name="Oval 30">
            <a:extLst>
              <a:ext uri="{FF2B5EF4-FFF2-40B4-BE49-F238E27FC236}">
                <a16:creationId xmlns:a16="http://schemas.microsoft.com/office/drawing/2014/main" id="{114AD9AC-1E49-4F58-97DA-46C0606A8099}"/>
              </a:ext>
            </a:extLst>
          </p:cNvPr>
          <p:cNvSpPr/>
          <p:nvPr/>
        </p:nvSpPr>
        <p:spPr>
          <a:xfrm>
            <a:off x="8976041" y="2843874"/>
            <a:ext cx="420748" cy="42074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2</a:t>
            </a:r>
          </a:p>
        </p:txBody>
      </p:sp>
      <p:grpSp>
        <p:nvGrpSpPr>
          <p:cNvPr id="2048" name="Group 2047">
            <a:extLst>
              <a:ext uri="{FF2B5EF4-FFF2-40B4-BE49-F238E27FC236}">
                <a16:creationId xmlns:a16="http://schemas.microsoft.com/office/drawing/2014/main" id="{10901F43-DB3F-4B12-AFA1-4BC84B134F5F}"/>
              </a:ext>
            </a:extLst>
          </p:cNvPr>
          <p:cNvGrpSpPr/>
          <p:nvPr/>
        </p:nvGrpSpPr>
        <p:grpSpPr>
          <a:xfrm>
            <a:off x="139724" y="1581452"/>
            <a:ext cx="1667423" cy="1621926"/>
            <a:chOff x="-1" y="1313867"/>
            <a:chExt cx="1667423" cy="1621926"/>
          </a:xfrm>
        </p:grpSpPr>
        <p:pic>
          <p:nvPicPr>
            <p:cNvPr id="2050" name="Picture 2" descr="Bar Chart Upward Icons - Download Free Vector Icons | Noun Project">
              <a:extLst>
                <a:ext uri="{FF2B5EF4-FFF2-40B4-BE49-F238E27FC236}">
                  <a16:creationId xmlns:a16="http://schemas.microsoft.com/office/drawing/2014/main" id="{2CA2EBB8-B4FE-42FD-9C2F-9A3C9DCC74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2" y="1433473"/>
              <a:ext cx="1502320" cy="15023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Bar Chart Upward Icons - Download Free Vector Icons | Noun Project">
              <a:extLst>
                <a:ext uri="{FF2B5EF4-FFF2-40B4-BE49-F238E27FC236}">
                  <a16:creationId xmlns:a16="http://schemas.microsoft.com/office/drawing/2014/main" id="{D91A0E69-1E2E-4AF7-92D7-DC15E95616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9108"/>
            <a:stretch/>
          </p:blipFill>
          <p:spPr bwMode="auto">
            <a:xfrm rot="5400000">
              <a:off x="-594226" y="1908092"/>
              <a:ext cx="1502320" cy="313869"/>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Arrow: Curved Down 33">
            <a:extLst>
              <a:ext uri="{FF2B5EF4-FFF2-40B4-BE49-F238E27FC236}">
                <a16:creationId xmlns:a16="http://schemas.microsoft.com/office/drawing/2014/main" id="{720EF1EF-4F36-4CE1-8B32-4668AB16E82A}"/>
              </a:ext>
            </a:extLst>
          </p:cNvPr>
          <p:cNvSpPr/>
          <p:nvPr/>
        </p:nvSpPr>
        <p:spPr>
          <a:xfrm>
            <a:off x="7363501" y="1632691"/>
            <a:ext cx="2588914" cy="614465"/>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pic>
        <p:nvPicPr>
          <p:cNvPr id="1026" name="Picture 2" descr="Uncyclopedia, the content-free encyclopedia">
            <a:extLst>
              <a:ext uri="{FF2B5EF4-FFF2-40B4-BE49-F238E27FC236}">
                <a16:creationId xmlns:a16="http://schemas.microsoft.com/office/drawing/2014/main" id="{A5017380-903C-412B-AC6A-26FF6AF970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5800" y="4076772"/>
            <a:ext cx="1056821" cy="10568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DE0A488-9721-413F-8559-8CA41D182430}"/>
              </a:ext>
            </a:extLst>
          </p:cNvPr>
          <p:cNvSpPr txBox="1"/>
          <p:nvPr/>
        </p:nvSpPr>
        <p:spPr>
          <a:xfrm>
            <a:off x="3184524" y="5069158"/>
            <a:ext cx="2911475" cy="369332"/>
          </a:xfrm>
          <a:prstGeom prst="rect">
            <a:avLst/>
          </a:prstGeom>
          <a:noFill/>
        </p:spPr>
        <p:txBody>
          <a:bodyPr wrap="square" rtlCol="0">
            <a:spAutoFit/>
          </a:bodyPr>
          <a:lstStyle/>
          <a:p>
            <a:r>
              <a:rPr lang="en-NZ" dirty="0">
                <a:latin typeface="Segoe UI" panose="020B0502040204020203" pitchFamily="34" charset="0"/>
                <a:cs typeface="Segoe UI" panose="020B0502040204020203" pitchFamily="34" charset="0"/>
              </a:rPr>
              <a:t>Holistic early-intervention</a:t>
            </a:r>
          </a:p>
        </p:txBody>
      </p:sp>
    </p:spTree>
    <p:extLst>
      <p:ext uri="{BB962C8B-B14F-4D97-AF65-F5344CB8AC3E}">
        <p14:creationId xmlns:p14="http://schemas.microsoft.com/office/powerpoint/2010/main" val="270872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2" grpId="0"/>
      <p:bldP spid="20" grpId="0"/>
      <p:bldP spid="23" grpId="0"/>
      <p:bldP spid="25" grpId="0"/>
      <p:bldP spid="26" grpId="0"/>
      <p:bldP spid="27" grpId="0"/>
      <p:bldP spid="31" grpId="0" animBg="1"/>
      <p:bldP spid="34"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extLst>
              <a:ext uri="{FF2B5EF4-FFF2-40B4-BE49-F238E27FC236}">
                <a16:creationId xmlns:a16="http://schemas.microsoft.com/office/drawing/2014/main" id="{26D59073-C020-45DF-955F-70C765ED3647}"/>
              </a:ext>
            </a:extLst>
          </p:cNvPr>
          <p:cNvSpPr/>
          <p:nvPr/>
        </p:nvSpPr>
        <p:spPr>
          <a:xfrm rot="20302405">
            <a:off x="4900041" y="-341424"/>
            <a:ext cx="8144522" cy="6915521"/>
          </a:xfrm>
          <a:prstGeom prst="pentagon">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C3B1CE66-34FA-49FB-968D-C6E56E4451F6}"/>
              </a:ext>
            </a:extLst>
          </p:cNvPr>
          <p:cNvSpPr/>
          <p:nvPr/>
        </p:nvSpPr>
        <p:spPr>
          <a:xfrm>
            <a:off x="-94268" y="6176963"/>
            <a:ext cx="12452808" cy="681037"/>
          </a:xfrm>
          <a:prstGeom prst="rect">
            <a:avLst/>
          </a:prstGeom>
          <a:solidFill>
            <a:schemeClr val="bg1"/>
          </a:solid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a:extLst>
              <a:ext uri="{FF2B5EF4-FFF2-40B4-BE49-F238E27FC236}">
                <a16:creationId xmlns:a16="http://schemas.microsoft.com/office/drawing/2014/main" id="{444493FC-0E26-4E04-A132-9D9128754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60" y="6284003"/>
            <a:ext cx="1280792" cy="454392"/>
          </a:xfrm>
          <a:prstGeom prst="rect">
            <a:avLst/>
          </a:prstGeom>
        </p:spPr>
      </p:pic>
      <p:sp>
        <p:nvSpPr>
          <p:cNvPr id="18" name="Title 1">
            <a:extLst>
              <a:ext uri="{FF2B5EF4-FFF2-40B4-BE49-F238E27FC236}">
                <a16:creationId xmlns:a16="http://schemas.microsoft.com/office/drawing/2014/main" id="{7E873F3F-DE05-44D0-9331-3CCB298B3F79}"/>
              </a:ext>
            </a:extLst>
          </p:cNvPr>
          <p:cNvSpPr>
            <a:spLocks noGrp="1"/>
          </p:cNvSpPr>
          <p:nvPr>
            <p:ph type="title"/>
          </p:nvPr>
        </p:nvSpPr>
        <p:spPr>
          <a:xfrm>
            <a:off x="471340" y="286691"/>
            <a:ext cx="10515600" cy="779463"/>
          </a:xfrm>
        </p:spPr>
        <p:txBody>
          <a:bodyPr/>
          <a:lstStyle/>
          <a:p>
            <a:r>
              <a:rPr lang="en-NZ" dirty="0">
                <a:solidFill>
                  <a:schemeClr val="accent6">
                    <a:lumMod val="75000"/>
                  </a:schemeClr>
                </a:solidFill>
                <a:latin typeface="Segoe UI Black" panose="020B0A02040204020203" pitchFamily="34" charset="0"/>
                <a:ea typeface="Segoe UI Black" panose="020B0A02040204020203" pitchFamily="34" charset="0"/>
                <a:cs typeface="Segoe UI" panose="020B0502040204020203" pitchFamily="34" charset="0"/>
              </a:rPr>
              <a:t>APPROACH</a:t>
            </a:r>
          </a:p>
        </p:txBody>
      </p:sp>
      <p:pic>
        <p:nvPicPr>
          <p:cNvPr id="20" name="Picture 19">
            <a:extLst>
              <a:ext uri="{FF2B5EF4-FFF2-40B4-BE49-F238E27FC236}">
                <a16:creationId xmlns:a16="http://schemas.microsoft.com/office/drawing/2014/main" id="{0D3A80E7-0D13-4EF6-91EE-4D2D095C39C3}"/>
              </a:ext>
            </a:extLst>
          </p:cNvPr>
          <p:cNvPicPr>
            <a:picLocks noChangeAspect="1"/>
          </p:cNvPicPr>
          <p:nvPr/>
        </p:nvPicPr>
        <p:blipFill>
          <a:blip r:embed="rId4"/>
          <a:stretch>
            <a:fillRect/>
          </a:stretch>
        </p:blipFill>
        <p:spPr>
          <a:xfrm>
            <a:off x="10642859" y="6284003"/>
            <a:ext cx="1421881" cy="408700"/>
          </a:xfrm>
          <a:prstGeom prst="rect">
            <a:avLst/>
          </a:prstGeom>
        </p:spPr>
      </p:pic>
      <p:pic>
        <p:nvPicPr>
          <p:cNvPr id="23" name="Content Placeholder 5">
            <a:extLst>
              <a:ext uri="{FF2B5EF4-FFF2-40B4-BE49-F238E27FC236}">
                <a16:creationId xmlns:a16="http://schemas.microsoft.com/office/drawing/2014/main" id="{8A2D71F2-8ED7-4EA7-BF2B-DDC5EB9FAB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4612" y="6265149"/>
            <a:ext cx="939566" cy="455451"/>
          </a:xfrm>
          <a:prstGeom prst="rect">
            <a:avLst/>
          </a:prstGeom>
        </p:spPr>
      </p:pic>
      <p:sp>
        <p:nvSpPr>
          <p:cNvPr id="3" name="Rectangle 2">
            <a:extLst>
              <a:ext uri="{FF2B5EF4-FFF2-40B4-BE49-F238E27FC236}">
                <a16:creationId xmlns:a16="http://schemas.microsoft.com/office/drawing/2014/main" id="{453184FD-EB8B-4DC0-BDB1-A27971092B0A}"/>
              </a:ext>
            </a:extLst>
          </p:cNvPr>
          <p:cNvSpPr/>
          <p:nvPr/>
        </p:nvSpPr>
        <p:spPr>
          <a:xfrm>
            <a:off x="7285462" y="1163052"/>
            <a:ext cx="4779278" cy="4801314"/>
          </a:xfrm>
          <a:prstGeom prst="rect">
            <a:avLst/>
          </a:prstGeom>
        </p:spPr>
        <p:txBody>
          <a:bodyPr wrap="square">
            <a:spAutoFit/>
          </a:bodyPr>
          <a:lstStyle/>
          <a:p>
            <a:r>
              <a:rPr lang="en-NZ" sz="2400" i="1" dirty="0">
                <a:latin typeface="Segoe UI" panose="020B0502040204020203" pitchFamily="34" charset="0"/>
                <a:cs typeface="Segoe UI" panose="020B0502040204020203" pitchFamily="34" charset="0"/>
              </a:rPr>
              <a:t>Improvement science focuses on systematically and rigorously exploring ‘what works’ to improve quality in healthcare and the best ways to measure and disseminate this to ensure positive change. Whereas ‘improvement’ focuses on optimising the benefits of change, ‘improvement science’ focuses on maximising learning from improvement. </a:t>
            </a:r>
          </a:p>
          <a:p>
            <a:endParaRPr lang="en-NZ" sz="2400" i="1" dirty="0">
              <a:latin typeface="Segoe UI" panose="020B0502040204020203" pitchFamily="34" charset="0"/>
              <a:cs typeface="Segoe UI" panose="020B0502040204020203" pitchFamily="34" charset="0"/>
            </a:endParaRPr>
          </a:p>
          <a:p>
            <a:r>
              <a:rPr lang="en-NZ" dirty="0">
                <a:latin typeface="Segoe UI" panose="020B0502040204020203" pitchFamily="34" charset="0"/>
                <a:cs typeface="Segoe UI" panose="020B0502040204020203" pitchFamily="34" charset="0"/>
              </a:rPr>
              <a:t>HEALTH FOUNDATION (2011)</a:t>
            </a:r>
            <a:endParaRPr lang="en-NZ" sz="24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F021A178-9DBF-423F-AF4F-8CFEB8DF59A0}"/>
              </a:ext>
            </a:extLst>
          </p:cNvPr>
          <p:cNvSpPr txBox="1"/>
          <p:nvPr/>
        </p:nvSpPr>
        <p:spPr>
          <a:xfrm>
            <a:off x="471340" y="1826379"/>
            <a:ext cx="4153212" cy="2246769"/>
          </a:xfrm>
          <a:prstGeom prst="rect">
            <a:avLst/>
          </a:prstGeom>
          <a:noFill/>
        </p:spPr>
        <p:txBody>
          <a:bodyPr wrap="square" rtlCol="0">
            <a:spAutoFit/>
          </a:bodyPr>
          <a:lstStyle/>
          <a:p>
            <a:r>
              <a:rPr lang="en-NZ" sz="2800" b="1" dirty="0">
                <a:latin typeface="Segoe UI" panose="020B0502040204020203" pitchFamily="34" charset="0"/>
                <a:cs typeface="Segoe UI" panose="020B0502040204020203" pitchFamily="34" charset="0"/>
              </a:rPr>
              <a:t>POINT OF DIFFERENCE</a:t>
            </a:r>
          </a:p>
          <a:p>
            <a:endParaRPr lang="en-NZ" sz="2800" b="1" dirty="0">
              <a:latin typeface="Segoe UI" panose="020B0502040204020203" pitchFamily="34" charset="0"/>
              <a:cs typeface="Segoe UI" panose="020B0502040204020203" pitchFamily="34" charset="0"/>
            </a:endParaRPr>
          </a:p>
          <a:p>
            <a:r>
              <a:rPr lang="en-NZ" sz="2800" b="1" dirty="0">
                <a:latin typeface="Segoe UI" panose="020B0502040204020203" pitchFamily="34" charset="0"/>
                <a:cs typeface="Segoe UI" panose="020B0502040204020203" pitchFamily="34" charset="0"/>
              </a:rPr>
              <a:t>Integrated evaluation as part of service-delivery</a:t>
            </a:r>
          </a:p>
        </p:txBody>
      </p:sp>
      <p:sp>
        <p:nvSpPr>
          <p:cNvPr id="12" name="TextBox 11">
            <a:extLst>
              <a:ext uri="{FF2B5EF4-FFF2-40B4-BE49-F238E27FC236}">
                <a16:creationId xmlns:a16="http://schemas.microsoft.com/office/drawing/2014/main" id="{E0567EAA-4113-4D5F-A995-E6CF95AC3D18}"/>
              </a:ext>
            </a:extLst>
          </p:cNvPr>
          <p:cNvSpPr txBox="1"/>
          <p:nvPr/>
        </p:nvSpPr>
        <p:spPr>
          <a:xfrm>
            <a:off x="6716989" y="948231"/>
            <a:ext cx="913522" cy="1446550"/>
          </a:xfrm>
          <a:prstGeom prst="rect">
            <a:avLst/>
          </a:prstGeom>
          <a:noFill/>
        </p:spPr>
        <p:txBody>
          <a:bodyPr wrap="square" rtlCol="0">
            <a:spAutoFit/>
          </a:bodyPr>
          <a:lstStyle/>
          <a:p>
            <a:r>
              <a:rPr lang="en-NZ" sz="8800" dirty="0">
                <a:latin typeface="Georgia" panose="02040502050405020303" pitchFamily="18" charset="0"/>
              </a:rPr>
              <a:t>“</a:t>
            </a:r>
          </a:p>
        </p:txBody>
      </p:sp>
      <p:sp>
        <p:nvSpPr>
          <p:cNvPr id="25" name="TextBox 24">
            <a:extLst>
              <a:ext uri="{FF2B5EF4-FFF2-40B4-BE49-F238E27FC236}">
                <a16:creationId xmlns:a16="http://schemas.microsoft.com/office/drawing/2014/main" id="{20A42076-1212-4388-BAE6-D41B538FD17B}"/>
              </a:ext>
            </a:extLst>
          </p:cNvPr>
          <p:cNvSpPr txBox="1"/>
          <p:nvPr/>
        </p:nvSpPr>
        <p:spPr>
          <a:xfrm>
            <a:off x="9167851" y="4640927"/>
            <a:ext cx="913522" cy="1446550"/>
          </a:xfrm>
          <a:prstGeom prst="rect">
            <a:avLst/>
          </a:prstGeom>
          <a:noFill/>
        </p:spPr>
        <p:txBody>
          <a:bodyPr wrap="square" rtlCol="0">
            <a:spAutoFit/>
          </a:bodyPr>
          <a:lstStyle/>
          <a:p>
            <a:r>
              <a:rPr lang="en-NZ" sz="8800" dirty="0">
                <a:latin typeface="Georgia" panose="02040502050405020303" pitchFamily="18" charset="0"/>
              </a:rPr>
              <a:t>”</a:t>
            </a:r>
          </a:p>
        </p:txBody>
      </p:sp>
      <p:pic>
        <p:nvPicPr>
          <p:cNvPr id="2" name="Picture 1">
            <a:extLst>
              <a:ext uri="{FF2B5EF4-FFF2-40B4-BE49-F238E27FC236}">
                <a16:creationId xmlns:a16="http://schemas.microsoft.com/office/drawing/2014/main" id="{ED7D93D9-02C0-4471-BD77-DDE587947705}"/>
              </a:ext>
            </a:extLst>
          </p:cNvPr>
          <p:cNvPicPr>
            <a:picLocks noChangeAspect="1"/>
          </p:cNvPicPr>
          <p:nvPr/>
        </p:nvPicPr>
        <p:blipFill>
          <a:blip r:embed="rId6"/>
          <a:stretch>
            <a:fillRect/>
          </a:stretch>
        </p:blipFill>
        <p:spPr>
          <a:xfrm>
            <a:off x="2350147" y="4007443"/>
            <a:ext cx="1562180" cy="1104957"/>
          </a:xfrm>
          <a:prstGeom prst="rect">
            <a:avLst/>
          </a:prstGeom>
        </p:spPr>
      </p:pic>
    </p:spTree>
    <p:extLst>
      <p:ext uri="{BB962C8B-B14F-4D97-AF65-F5344CB8AC3E}">
        <p14:creationId xmlns:p14="http://schemas.microsoft.com/office/powerpoint/2010/main" val="153751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B1CE66-34FA-49FB-968D-C6E56E4451F6}"/>
              </a:ext>
            </a:extLst>
          </p:cNvPr>
          <p:cNvSpPr/>
          <p:nvPr/>
        </p:nvSpPr>
        <p:spPr>
          <a:xfrm>
            <a:off x="0" y="6176963"/>
            <a:ext cx="12452808" cy="681037"/>
          </a:xfrm>
          <a:prstGeom prst="rect">
            <a:avLst/>
          </a:prstGeom>
          <a:solidFill>
            <a:schemeClr val="bg1"/>
          </a:solid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6C37D37-E26A-446F-B58F-1BF6CE1C1BEE}"/>
              </a:ext>
            </a:extLst>
          </p:cNvPr>
          <p:cNvSpPr>
            <a:spLocks noGrp="1"/>
          </p:cNvSpPr>
          <p:nvPr>
            <p:ph type="title"/>
          </p:nvPr>
        </p:nvSpPr>
        <p:spPr>
          <a:xfrm>
            <a:off x="471340" y="286691"/>
            <a:ext cx="10515600" cy="779463"/>
          </a:xfrm>
        </p:spPr>
        <p:txBody>
          <a:bodyPr/>
          <a:lstStyle/>
          <a:p>
            <a:r>
              <a:rPr lang="en-NZ" dirty="0">
                <a:solidFill>
                  <a:schemeClr val="accent6">
                    <a:lumMod val="75000"/>
                  </a:schemeClr>
                </a:solidFill>
                <a:latin typeface="Segoe UI Black" panose="020B0A02040204020203" pitchFamily="34" charset="0"/>
                <a:ea typeface="Segoe UI Black" panose="020B0A02040204020203" pitchFamily="34" charset="0"/>
                <a:cs typeface="Segoe UI" panose="020B0502040204020203" pitchFamily="34" charset="0"/>
              </a:rPr>
              <a:t>APPLICATION</a:t>
            </a:r>
          </a:p>
        </p:txBody>
      </p:sp>
      <p:pic>
        <p:nvPicPr>
          <p:cNvPr id="4" name="Picture 3">
            <a:extLst>
              <a:ext uri="{FF2B5EF4-FFF2-40B4-BE49-F238E27FC236}">
                <a16:creationId xmlns:a16="http://schemas.microsoft.com/office/drawing/2014/main" id="{7B08090C-60BC-4E2E-A1E5-9EFE2E61EC28}"/>
              </a:ext>
            </a:extLst>
          </p:cNvPr>
          <p:cNvPicPr>
            <a:picLocks noChangeAspect="1"/>
          </p:cNvPicPr>
          <p:nvPr/>
        </p:nvPicPr>
        <p:blipFill>
          <a:blip r:embed="rId2"/>
          <a:stretch>
            <a:fillRect/>
          </a:stretch>
        </p:blipFill>
        <p:spPr>
          <a:xfrm>
            <a:off x="10642859" y="6284003"/>
            <a:ext cx="1421881" cy="408700"/>
          </a:xfrm>
          <a:prstGeom prst="rect">
            <a:avLst/>
          </a:prstGeom>
        </p:spPr>
      </p:pic>
      <p:pic>
        <p:nvPicPr>
          <p:cNvPr id="5" name="Content Placeholder 5">
            <a:extLst>
              <a:ext uri="{FF2B5EF4-FFF2-40B4-BE49-F238E27FC236}">
                <a16:creationId xmlns:a16="http://schemas.microsoft.com/office/drawing/2014/main" id="{466A0AFB-7587-4325-B009-F72446C5F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612" y="6265149"/>
            <a:ext cx="939566" cy="455451"/>
          </a:xfrm>
          <a:prstGeom prst="rect">
            <a:avLst/>
          </a:prstGeom>
        </p:spPr>
      </p:pic>
      <p:pic>
        <p:nvPicPr>
          <p:cNvPr id="6" name="Picture 5">
            <a:extLst>
              <a:ext uri="{FF2B5EF4-FFF2-40B4-BE49-F238E27FC236}">
                <a16:creationId xmlns:a16="http://schemas.microsoft.com/office/drawing/2014/main" id="{444493FC-0E26-4E04-A132-9D91287547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260" y="6284003"/>
            <a:ext cx="1280792" cy="454392"/>
          </a:xfrm>
          <a:prstGeom prst="rect">
            <a:avLst/>
          </a:prstGeom>
        </p:spPr>
      </p:pic>
      <p:pic>
        <p:nvPicPr>
          <p:cNvPr id="13" name="Picture 12">
            <a:extLst>
              <a:ext uri="{FF2B5EF4-FFF2-40B4-BE49-F238E27FC236}">
                <a16:creationId xmlns:a16="http://schemas.microsoft.com/office/drawing/2014/main" id="{BFCE6DE2-8C79-431B-A971-1A71DDF8B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2040" y="1074577"/>
            <a:ext cx="5068436" cy="4711863"/>
          </a:xfrm>
          <a:prstGeom prst="rect">
            <a:avLst/>
          </a:prstGeom>
        </p:spPr>
      </p:pic>
      <p:graphicFrame>
        <p:nvGraphicFramePr>
          <p:cNvPr id="11" name="Diagram 10">
            <a:extLst>
              <a:ext uri="{FF2B5EF4-FFF2-40B4-BE49-F238E27FC236}">
                <a16:creationId xmlns:a16="http://schemas.microsoft.com/office/drawing/2014/main" id="{2AF3D90D-7C04-40AF-888A-B436B393BA50}"/>
              </a:ext>
            </a:extLst>
          </p:cNvPr>
          <p:cNvGraphicFramePr/>
          <p:nvPr>
            <p:extLst>
              <p:ext uri="{D42A27DB-BD31-4B8C-83A1-F6EECF244321}">
                <p14:modId xmlns:p14="http://schemas.microsoft.com/office/powerpoint/2010/main" val="3515832453"/>
              </p:ext>
            </p:extLst>
          </p:nvPr>
        </p:nvGraphicFramePr>
        <p:xfrm>
          <a:off x="190320" y="1054679"/>
          <a:ext cx="5724597" cy="52463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Picture 14">
            <a:extLst>
              <a:ext uri="{FF2B5EF4-FFF2-40B4-BE49-F238E27FC236}">
                <a16:creationId xmlns:a16="http://schemas.microsoft.com/office/drawing/2014/main" id="{D2EA2039-30EC-4795-963D-68594476AC89}"/>
              </a:ext>
            </a:extLst>
          </p:cNvPr>
          <p:cNvPicPr>
            <a:picLocks noChangeAspect="1"/>
          </p:cNvPicPr>
          <p:nvPr/>
        </p:nvPicPr>
        <p:blipFill>
          <a:blip r:embed="rId11"/>
          <a:stretch>
            <a:fillRect/>
          </a:stretch>
        </p:blipFill>
        <p:spPr>
          <a:xfrm>
            <a:off x="5979117" y="867971"/>
            <a:ext cx="5780970" cy="4758725"/>
          </a:xfrm>
          <a:prstGeom prst="rect">
            <a:avLst/>
          </a:prstGeom>
        </p:spPr>
      </p:pic>
      <p:pic>
        <p:nvPicPr>
          <p:cNvPr id="1026" name="Picture 2" descr="8 Great Examples of Complex Data Visualized | Maptive">
            <a:extLst>
              <a:ext uri="{FF2B5EF4-FFF2-40B4-BE49-F238E27FC236}">
                <a16:creationId xmlns:a16="http://schemas.microsoft.com/office/drawing/2014/main" id="{AC4B476C-3F87-4C12-919F-5ABDCFA598B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2573" y="1406867"/>
            <a:ext cx="4938888" cy="36798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CA61C1C-52B4-4235-92DD-18EBA33B5A83}"/>
              </a:ext>
            </a:extLst>
          </p:cNvPr>
          <p:cNvPicPr>
            <a:picLocks noChangeAspect="1"/>
          </p:cNvPicPr>
          <p:nvPr/>
        </p:nvPicPr>
        <p:blipFill>
          <a:blip r:embed="rId13"/>
          <a:stretch>
            <a:fillRect/>
          </a:stretch>
        </p:blipFill>
        <p:spPr>
          <a:xfrm>
            <a:off x="6735445" y="1066154"/>
            <a:ext cx="4685483" cy="4671763"/>
          </a:xfrm>
          <a:prstGeom prst="rect">
            <a:avLst/>
          </a:prstGeom>
        </p:spPr>
      </p:pic>
      <p:sp>
        <p:nvSpPr>
          <p:cNvPr id="18" name="Rectangle 17">
            <a:extLst>
              <a:ext uri="{FF2B5EF4-FFF2-40B4-BE49-F238E27FC236}">
                <a16:creationId xmlns:a16="http://schemas.microsoft.com/office/drawing/2014/main" id="{9863F70B-4675-4D40-AB74-BE04048F4EAE}"/>
              </a:ext>
            </a:extLst>
          </p:cNvPr>
          <p:cNvSpPr/>
          <p:nvPr/>
        </p:nvSpPr>
        <p:spPr>
          <a:xfrm>
            <a:off x="2198891" y="3152965"/>
            <a:ext cx="1707454" cy="707886"/>
          </a:xfrm>
          <a:prstGeom prst="rect">
            <a:avLst/>
          </a:prstGeom>
          <a:noFill/>
        </p:spPr>
        <p:txBody>
          <a:bodyPr wrap="square" lIns="91440" tIns="45720" rIns="91440" bIns="45720">
            <a:spAutoFit/>
          </a:bodyPr>
          <a:lstStyle/>
          <a:p>
            <a:pPr algn="ctr"/>
            <a:r>
              <a:rPr lang="en-US" sz="2000" b="0" cap="none" spc="0" dirty="0">
                <a:ln w="0">
                  <a:solidFill>
                    <a:schemeClr val="accent6">
                      <a:lumMod val="75000"/>
                    </a:schemeClr>
                  </a:solidFill>
                </a:ln>
                <a:solidFill>
                  <a:schemeClr val="accent6">
                    <a:lumMod val="75000"/>
                  </a:schemeClr>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Improvement</a:t>
            </a:r>
          </a:p>
          <a:p>
            <a:pPr algn="ctr"/>
            <a:r>
              <a:rPr lang="en-US" sz="2000" dirty="0">
                <a:ln w="0">
                  <a:solidFill>
                    <a:schemeClr val="accent6">
                      <a:lumMod val="75000"/>
                    </a:schemeClr>
                  </a:solidFill>
                </a:ln>
                <a:solidFill>
                  <a:schemeClr val="accent6">
                    <a:lumMod val="75000"/>
                  </a:schemeClr>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Science</a:t>
            </a:r>
            <a:endParaRPr lang="en-US" sz="2000" b="0" cap="none" spc="0" dirty="0">
              <a:ln w="0">
                <a:solidFill>
                  <a:schemeClr val="accent6">
                    <a:lumMod val="75000"/>
                  </a:schemeClr>
                </a:solidFill>
              </a:ln>
              <a:solidFill>
                <a:schemeClr val="accent6">
                  <a:lumMod val="75000"/>
                </a:schemeClr>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pic>
        <p:nvPicPr>
          <p:cNvPr id="1028" name="Picture 4" descr="Adjust, choice, choosing, costomize, refine icon - Download on Iconfinder">
            <a:extLst>
              <a:ext uri="{FF2B5EF4-FFF2-40B4-BE49-F238E27FC236}">
                <a16:creationId xmlns:a16="http://schemas.microsoft.com/office/drawing/2014/main" id="{E8F3944E-260A-4F4C-B723-10973DAB7E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64944" y="1455594"/>
            <a:ext cx="4102628" cy="410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0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163F744-D04B-4DEF-8073-500CA745A4BB}"/>
              </a:ext>
            </a:extLst>
          </p:cNvPr>
          <p:cNvPicPr>
            <a:picLocks noChangeAspect="1"/>
          </p:cNvPicPr>
          <p:nvPr/>
        </p:nvPicPr>
        <p:blipFill>
          <a:blip r:embed="rId3"/>
          <a:stretch>
            <a:fillRect/>
          </a:stretch>
        </p:blipFill>
        <p:spPr>
          <a:xfrm>
            <a:off x="7038806" y="-294600"/>
            <a:ext cx="5324475" cy="2774853"/>
          </a:xfrm>
          <a:prstGeom prst="rect">
            <a:avLst/>
          </a:prstGeom>
        </p:spPr>
      </p:pic>
      <p:sp>
        <p:nvSpPr>
          <p:cNvPr id="12" name="Pentagon 11">
            <a:extLst>
              <a:ext uri="{FF2B5EF4-FFF2-40B4-BE49-F238E27FC236}">
                <a16:creationId xmlns:a16="http://schemas.microsoft.com/office/drawing/2014/main" id="{6613966F-800D-43AF-97DC-F2FAE41729B9}"/>
              </a:ext>
            </a:extLst>
          </p:cNvPr>
          <p:cNvSpPr/>
          <p:nvPr/>
        </p:nvSpPr>
        <p:spPr>
          <a:xfrm rot="5400000">
            <a:off x="7858661" y="2238616"/>
            <a:ext cx="6136943" cy="5951876"/>
          </a:xfrm>
          <a:prstGeom prst="pentagon">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Pentagon 12">
            <a:extLst>
              <a:ext uri="{FF2B5EF4-FFF2-40B4-BE49-F238E27FC236}">
                <a16:creationId xmlns:a16="http://schemas.microsoft.com/office/drawing/2014/main" id="{9A670A17-314A-43CE-BD08-A47B97755F6F}"/>
              </a:ext>
            </a:extLst>
          </p:cNvPr>
          <p:cNvSpPr/>
          <p:nvPr/>
        </p:nvSpPr>
        <p:spPr>
          <a:xfrm rot="2800634">
            <a:off x="7706261" y="2086216"/>
            <a:ext cx="6136943" cy="5951876"/>
          </a:xfrm>
          <a:prstGeom prst="pentagon">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entagon 10">
            <a:extLst>
              <a:ext uri="{FF2B5EF4-FFF2-40B4-BE49-F238E27FC236}">
                <a16:creationId xmlns:a16="http://schemas.microsoft.com/office/drawing/2014/main" id="{5CE2381C-C7FC-40CA-889E-E991A421BEBA}"/>
              </a:ext>
            </a:extLst>
          </p:cNvPr>
          <p:cNvSpPr/>
          <p:nvPr/>
        </p:nvSpPr>
        <p:spPr>
          <a:xfrm rot="2800634">
            <a:off x="-1435777" y="-1297029"/>
            <a:ext cx="8803938" cy="8814239"/>
          </a:xfrm>
          <a:prstGeom prst="pentagon">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Pentagon 13">
            <a:extLst>
              <a:ext uri="{FF2B5EF4-FFF2-40B4-BE49-F238E27FC236}">
                <a16:creationId xmlns:a16="http://schemas.microsoft.com/office/drawing/2014/main" id="{978FE29D-F109-433F-A835-01598B07A541}"/>
              </a:ext>
            </a:extLst>
          </p:cNvPr>
          <p:cNvSpPr/>
          <p:nvPr/>
        </p:nvSpPr>
        <p:spPr>
          <a:xfrm rot="4722995">
            <a:off x="-1283377" y="-1144629"/>
            <a:ext cx="8803938" cy="8814239"/>
          </a:xfrm>
          <a:prstGeom prst="pentagon">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C3B1CE66-34FA-49FB-968D-C6E56E4451F6}"/>
              </a:ext>
            </a:extLst>
          </p:cNvPr>
          <p:cNvSpPr/>
          <p:nvPr/>
        </p:nvSpPr>
        <p:spPr>
          <a:xfrm>
            <a:off x="0" y="6176963"/>
            <a:ext cx="12452808" cy="681037"/>
          </a:xfrm>
          <a:prstGeom prst="rect">
            <a:avLst/>
          </a:prstGeom>
          <a:solidFill>
            <a:schemeClr val="bg1"/>
          </a:solid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a:extLst>
              <a:ext uri="{FF2B5EF4-FFF2-40B4-BE49-F238E27FC236}">
                <a16:creationId xmlns:a16="http://schemas.microsoft.com/office/drawing/2014/main" id="{7B08090C-60BC-4E2E-A1E5-9EFE2E61EC28}"/>
              </a:ext>
            </a:extLst>
          </p:cNvPr>
          <p:cNvPicPr>
            <a:picLocks noChangeAspect="1"/>
          </p:cNvPicPr>
          <p:nvPr/>
        </p:nvPicPr>
        <p:blipFill>
          <a:blip r:embed="rId4"/>
          <a:stretch>
            <a:fillRect/>
          </a:stretch>
        </p:blipFill>
        <p:spPr>
          <a:xfrm>
            <a:off x="10642859" y="6284003"/>
            <a:ext cx="1421881" cy="408700"/>
          </a:xfrm>
          <a:prstGeom prst="rect">
            <a:avLst/>
          </a:prstGeom>
        </p:spPr>
      </p:pic>
      <p:pic>
        <p:nvPicPr>
          <p:cNvPr id="5" name="Content Placeholder 5">
            <a:extLst>
              <a:ext uri="{FF2B5EF4-FFF2-40B4-BE49-F238E27FC236}">
                <a16:creationId xmlns:a16="http://schemas.microsoft.com/office/drawing/2014/main" id="{466A0AFB-7587-4325-B009-F72446C5F9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4612" y="6265149"/>
            <a:ext cx="939566" cy="455451"/>
          </a:xfrm>
          <a:prstGeom prst="rect">
            <a:avLst/>
          </a:prstGeom>
        </p:spPr>
      </p:pic>
      <p:pic>
        <p:nvPicPr>
          <p:cNvPr id="6" name="Picture 5">
            <a:extLst>
              <a:ext uri="{FF2B5EF4-FFF2-40B4-BE49-F238E27FC236}">
                <a16:creationId xmlns:a16="http://schemas.microsoft.com/office/drawing/2014/main" id="{444493FC-0E26-4E04-A132-9D91287547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260" y="6284003"/>
            <a:ext cx="1280792" cy="454392"/>
          </a:xfrm>
          <a:prstGeom prst="rect">
            <a:avLst/>
          </a:prstGeom>
        </p:spPr>
      </p:pic>
      <p:sp>
        <p:nvSpPr>
          <p:cNvPr id="9" name="Title 1">
            <a:extLst>
              <a:ext uri="{FF2B5EF4-FFF2-40B4-BE49-F238E27FC236}">
                <a16:creationId xmlns:a16="http://schemas.microsoft.com/office/drawing/2014/main" id="{F48B6B88-377E-4D0D-8EA7-90D045655E27}"/>
              </a:ext>
            </a:extLst>
          </p:cNvPr>
          <p:cNvSpPr txBox="1">
            <a:spLocks noGrp="1"/>
          </p:cNvSpPr>
          <p:nvPr>
            <p:ph idx="1"/>
          </p:nvPr>
        </p:nvSpPr>
        <p:spPr>
          <a:xfrm>
            <a:off x="471489" y="1224450"/>
            <a:ext cx="5445836" cy="4819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Blip>
                <a:blip r:embed="rId7"/>
              </a:buBlip>
            </a:pPr>
            <a:r>
              <a:rPr lang="en-NZ" sz="2400" dirty="0">
                <a:latin typeface="Segoe UI" panose="020B0502040204020203" pitchFamily="34" charset="0"/>
                <a:cs typeface="Segoe UI" panose="020B0502040204020203" pitchFamily="34" charset="0"/>
              </a:rPr>
              <a:t>Value of integrated evaluation</a:t>
            </a:r>
          </a:p>
          <a:p>
            <a:pPr marL="457200" indent="-457200">
              <a:buBlip>
                <a:blip r:embed="rId7"/>
              </a:buBlip>
            </a:pPr>
            <a:endParaRPr lang="en-NZ" sz="2400" dirty="0">
              <a:latin typeface="Segoe UI" panose="020B0502040204020203" pitchFamily="34" charset="0"/>
              <a:cs typeface="Segoe UI" panose="020B0502040204020203" pitchFamily="34" charset="0"/>
            </a:endParaRPr>
          </a:p>
          <a:p>
            <a:pPr marL="457200" indent="-457200">
              <a:buBlip>
                <a:blip r:embed="rId7"/>
              </a:buBlip>
            </a:pPr>
            <a:r>
              <a:rPr lang="en-NZ" sz="2400" dirty="0">
                <a:latin typeface="Segoe UI" panose="020B0502040204020203" pitchFamily="34" charset="0"/>
                <a:cs typeface="Segoe UI" panose="020B0502040204020203" pitchFamily="34" charset="0"/>
              </a:rPr>
              <a:t>Improvement science aligns with agile projects/initiatives</a:t>
            </a:r>
          </a:p>
          <a:p>
            <a:pPr marL="0" indent="0"/>
            <a:endParaRPr lang="en-NZ" sz="2400" dirty="0">
              <a:latin typeface="Segoe UI" panose="020B0502040204020203" pitchFamily="34" charset="0"/>
              <a:cs typeface="Segoe UI" panose="020B0502040204020203" pitchFamily="34" charset="0"/>
            </a:endParaRPr>
          </a:p>
          <a:p>
            <a:pPr marL="457200" indent="-457200">
              <a:buBlip>
                <a:blip r:embed="rId7"/>
              </a:buBlip>
            </a:pPr>
            <a:r>
              <a:rPr lang="en-NZ" sz="2400" dirty="0">
                <a:latin typeface="Segoe UI" panose="020B0502040204020203" pitchFamily="34" charset="0"/>
                <a:cs typeface="Segoe UI" panose="020B0502040204020203" pitchFamily="34" charset="0"/>
              </a:rPr>
              <a:t>Greater understanding of wellbeing needs for different communities and contexts</a:t>
            </a:r>
          </a:p>
          <a:p>
            <a:pPr marL="457200" indent="-457200">
              <a:buBlip>
                <a:blip r:embed="rId7"/>
              </a:buBlip>
            </a:pPr>
            <a:endParaRPr lang="en-NZ" sz="2400" dirty="0">
              <a:latin typeface="Segoe UI" panose="020B0502040204020203" pitchFamily="34" charset="0"/>
              <a:cs typeface="Segoe UI" panose="020B0502040204020203" pitchFamily="34" charset="0"/>
            </a:endParaRPr>
          </a:p>
          <a:p>
            <a:pPr marL="457200" indent="-457200">
              <a:buBlip>
                <a:blip r:embed="rId7"/>
              </a:buBlip>
            </a:pPr>
            <a:r>
              <a:rPr lang="en-NZ" sz="2400" dirty="0">
                <a:latin typeface="Segoe UI" panose="020B0502040204020203" pitchFamily="34" charset="0"/>
                <a:cs typeface="Segoe UI" panose="020B0502040204020203" pitchFamily="34" charset="0"/>
              </a:rPr>
              <a:t>Informing a </a:t>
            </a:r>
            <a:r>
              <a:rPr lang="en-NZ" sz="2400" i="1" dirty="0">
                <a:latin typeface="Segoe UI" panose="020B0502040204020203" pitchFamily="34" charset="0"/>
                <a:cs typeface="Segoe UI" panose="020B0502040204020203" pitchFamily="34" charset="0"/>
              </a:rPr>
              <a:t>“flexible and responsive” </a:t>
            </a:r>
            <a:r>
              <a:rPr lang="en-NZ" sz="2400" dirty="0">
                <a:latin typeface="Segoe UI" panose="020B0502040204020203" pitchFamily="34" charset="0"/>
                <a:cs typeface="Segoe UI" panose="020B0502040204020203" pitchFamily="34" charset="0"/>
              </a:rPr>
              <a:t>approach</a:t>
            </a:r>
          </a:p>
          <a:p>
            <a:pPr marL="0" indent="0"/>
            <a:endParaRPr lang="en-NZ" sz="2400" dirty="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A6C37D37-E26A-446F-B58F-1BF6CE1C1BEE}"/>
              </a:ext>
            </a:extLst>
          </p:cNvPr>
          <p:cNvSpPr>
            <a:spLocks noGrp="1"/>
          </p:cNvSpPr>
          <p:nvPr>
            <p:ph type="title"/>
          </p:nvPr>
        </p:nvSpPr>
        <p:spPr>
          <a:xfrm>
            <a:off x="471340" y="286691"/>
            <a:ext cx="6567466" cy="779463"/>
          </a:xfrm>
          <a:solidFill>
            <a:schemeClr val="bg1"/>
          </a:solidFill>
        </p:spPr>
        <p:txBody>
          <a:bodyPr>
            <a:noAutofit/>
          </a:bodyPr>
          <a:lstStyle/>
          <a:p>
            <a:r>
              <a:rPr lang="en-NZ" sz="3800" dirty="0">
                <a:solidFill>
                  <a:schemeClr val="accent6">
                    <a:lumMod val="75000"/>
                  </a:schemeClr>
                </a:solidFill>
                <a:latin typeface="Segoe UI Black" panose="020B0A02040204020203" pitchFamily="34" charset="0"/>
                <a:ea typeface="Segoe UI Black" panose="020B0A02040204020203" pitchFamily="34" charset="0"/>
                <a:cs typeface="Segoe UI" panose="020B0502040204020203" pitchFamily="34" charset="0"/>
              </a:rPr>
              <a:t>LEARNINGS &amp; NEXT STEPS</a:t>
            </a:r>
          </a:p>
        </p:txBody>
      </p:sp>
      <p:sp>
        <p:nvSpPr>
          <p:cNvPr id="10" name="Title 1">
            <a:extLst>
              <a:ext uri="{FF2B5EF4-FFF2-40B4-BE49-F238E27FC236}">
                <a16:creationId xmlns:a16="http://schemas.microsoft.com/office/drawing/2014/main" id="{A5C6DEC7-2BB5-4CCB-848C-6675B7F4456A}"/>
              </a:ext>
            </a:extLst>
          </p:cNvPr>
          <p:cNvSpPr txBox="1">
            <a:spLocks/>
          </p:cNvSpPr>
          <p:nvPr/>
        </p:nvSpPr>
        <p:spPr>
          <a:xfrm>
            <a:off x="2136109" y="6197283"/>
            <a:ext cx="8507902" cy="68103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dirty="0">
                <a:latin typeface="Segoe UI" panose="020B0502040204020203" pitchFamily="34" charset="0"/>
                <a:cs typeface="Segoe UI" panose="020B0502040204020203" pitchFamily="34" charset="0"/>
              </a:rPr>
              <a:t>CARALYN PURVIS: </a:t>
            </a:r>
            <a:r>
              <a:rPr lang="en-NZ" sz="2400" dirty="0">
                <a:solidFill>
                  <a:schemeClr val="accent6">
                    <a:lumMod val="75000"/>
                  </a:schemeClr>
                </a:solid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caralyn.purvis@cdhb.health.nz</a:t>
            </a:r>
            <a:r>
              <a:rPr lang="en-NZ" sz="2400" dirty="0">
                <a:solidFill>
                  <a:schemeClr val="accent6">
                    <a:lumMod val="75000"/>
                  </a:schemeClr>
                </a:solidFill>
                <a:latin typeface="Segoe UI" panose="020B0502040204020203" pitchFamily="34" charset="0"/>
                <a:cs typeface="Segoe UI" panose="020B0502040204020203" pitchFamily="34" charset="0"/>
              </a:rPr>
              <a:t> </a:t>
            </a:r>
            <a:br>
              <a:rPr lang="en-NZ" sz="2400" dirty="0">
                <a:latin typeface="Segoe UI" panose="020B0502040204020203" pitchFamily="34" charset="0"/>
                <a:cs typeface="Segoe UI" panose="020B0502040204020203" pitchFamily="34" charset="0"/>
              </a:rPr>
            </a:br>
            <a:r>
              <a:rPr lang="en-NZ" sz="2400" b="1" dirty="0">
                <a:latin typeface="Segoe UI" panose="020B0502040204020203" pitchFamily="34" charset="0"/>
                <a:cs typeface="Segoe UI" panose="020B0502040204020203" pitchFamily="34" charset="0"/>
              </a:rPr>
              <a:t>WEBSITE: </a:t>
            </a:r>
            <a:r>
              <a:rPr lang="en-NZ" sz="2400" dirty="0">
                <a:solidFill>
                  <a:schemeClr val="accent6">
                    <a:lumMod val="75000"/>
                  </a:schemeClr>
                </a:solidFill>
                <a:latin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manaake.health.nz/</a:t>
            </a:r>
            <a:r>
              <a:rPr lang="en-NZ" sz="2400" dirty="0">
                <a:solidFill>
                  <a:schemeClr val="accent6">
                    <a:lumMod val="75000"/>
                  </a:schemeClr>
                </a:solidFill>
                <a:latin typeface="Segoe UI" panose="020B0502040204020203" pitchFamily="34" charset="0"/>
                <a:cs typeface="Segoe UI" panose="020B0502040204020203" pitchFamily="34" charset="0"/>
              </a:rPr>
              <a:t> </a:t>
            </a:r>
          </a:p>
        </p:txBody>
      </p:sp>
      <p:pic>
        <p:nvPicPr>
          <p:cNvPr id="2050" name="Picture 2">
            <a:extLst>
              <a:ext uri="{FF2B5EF4-FFF2-40B4-BE49-F238E27FC236}">
                <a16:creationId xmlns:a16="http://schemas.microsoft.com/office/drawing/2014/main" id="{BC576510-4FEF-4C09-BE5A-89A7C20A5169}"/>
              </a:ext>
            </a:extLst>
          </p:cNvPr>
          <p:cNvPicPr>
            <a:picLocks noChangeAspect="1" noChangeArrowheads="1"/>
          </p:cNvPicPr>
          <p:nvPr/>
        </p:nvPicPr>
        <p:blipFill>
          <a:blip r:embed="rId10">
            <a:duotone>
              <a:prstClr val="black"/>
              <a:schemeClr val="accent6">
                <a:tint val="45000"/>
                <a:satMod val="400000"/>
              </a:schemeClr>
            </a:duotone>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476019" y="2829154"/>
            <a:ext cx="3550603" cy="33681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9952D5-CC30-4AA4-B8B4-DE5DB16A5AC3}"/>
              </a:ext>
            </a:extLst>
          </p:cNvPr>
          <p:cNvSpPr txBox="1"/>
          <p:nvPr/>
        </p:nvSpPr>
        <p:spPr>
          <a:xfrm>
            <a:off x="8383451" y="3471278"/>
            <a:ext cx="3716354" cy="1938992"/>
          </a:xfrm>
          <a:prstGeom prst="rect">
            <a:avLst/>
          </a:prstGeom>
          <a:noFill/>
        </p:spPr>
        <p:txBody>
          <a:bodyPr wrap="square" rtlCol="0">
            <a:spAutoFit/>
          </a:bodyPr>
          <a:lstStyle/>
          <a:p>
            <a:pPr algn="ctr"/>
            <a:r>
              <a:rPr lang="en-NZ" sz="2400" b="1" dirty="0">
                <a:latin typeface="Segoe UI" panose="020B0502040204020203" pitchFamily="34" charset="0"/>
                <a:cs typeface="Segoe UI" panose="020B0502040204020203" pitchFamily="34" charset="0"/>
              </a:rPr>
              <a:t>DATA OPPORTUNITY </a:t>
            </a:r>
          </a:p>
          <a:p>
            <a:pPr algn="ctr"/>
            <a:endParaRPr lang="en-NZ" sz="2400" dirty="0">
              <a:latin typeface="Segoe UI" panose="020B0502040204020203" pitchFamily="34" charset="0"/>
              <a:cs typeface="Segoe UI" panose="020B0502040204020203" pitchFamily="34" charset="0"/>
            </a:endParaRPr>
          </a:p>
          <a:p>
            <a:pPr algn="ctr"/>
            <a:r>
              <a:rPr lang="en-NZ" sz="2400" dirty="0">
                <a:latin typeface="Segoe UI" panose="020B0502040204020203" pitchFamily="34" charset="0"/>
                <a:cs typeface="Segoe UI" panose="020B0502040204020203" pitchFamily="34" charset="0"/>
              </a:rPr>
              <a:t>Positioned to connect with wider datasets across sectors</a:t>
            </a:r>
            <a:endParaRPr lang="en-NZ" sz="2400" dirty="0"/>
          </a:p>
        </p:txBody>
      </p:sp>
    </p:spTree>
    <p:extLst>
      <p:ext uri="{BB962C8B-B14F-4D97-AF65-F5344CB8AC3E}">
        <p14:creationId xmlns:p14="http://schemas.microsoft.com/office/powerpoint/2010/main" val="251307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212</Words>
  <Application>Microsoft Office PowerPoint</Application>
  <PresentationFormat>Widescreen</PresentationFormat>
  <Paragraphs>47</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Georgia</vt:lpstr>
      <vt:lpstr>Segoe UI</vt:lpstr>
      <vt:lpstr>Segoe UI Black</vt:lpstr>
      <vt:lpstr>Office Theme</vt:lpstr>
      <vt:lpstr>PowerPoint Presentation</vt:lpstr>
      <vt:lpstr>PROBLEM</vt:lpstr>
      <vt:lpstr>APPROACH</vt:lpstr>
      <vt:lpstr>APPLICATION</vt:lpstr>
      <vt:lpstr>LEARNINGS &amp;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Caralyn Purvis</dc:creator>
  <cp:lastModifiedBy>Caralyn Purvis</cp:lastModifiedBy>
  <cp:revision>40</cp:revision>
  <dcterms:created xsi:type="dcterms:W3CDTF">2021-05-31T08:32:24Z</dcterms:created>
  <dcterms:modified xsi:type="dcterms:W3CDTF">2021-06-01T03:09:17Z</dcterms:modified>
</cp:coreProperties>
</file>